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Override2.xml" ContentType="application/vnd.openxmlformats-officedocument.themeOverrid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Override3.xml" ContentType="application/vnd.openxmlformats-officedocument.themeOverrid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6" r:id="rId3"/>
  </p:sldMasterIdLst>
  <p:notesMasterIdLst>
    <p:notesMasterId r:id="rId39"/>
  </p:notesMasterIdLst>
  <p:sldIdLst>
    <p:sldId id="257" r:id="rId4"/>
    <p:sldId id="260" r:id="rId5"/>
    <p:sldId id="259" r:id="rId6"/>
    <p:sldId id="261" r:id="rId7"/>
    <p:sldId id="262" r:id="rId8"/>
    <p:sldId id="263" r:id="rId9"/>
    <p:sldId id="264" r:id="rId10"/>
    <p:sldId id="297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94" r:id="rId19"/>
    <p:sldId id="298" r:id="rId20"/>
    <p:sldId id="272" r:id="rId21"/>
    <p:sldId id="273" r:id="rId22"/>
    <p:sldId id="275" r:id="rId23"/>
    <p:sldId id="276" r:id="rId24"/>
    <p:sldId id="277" r:id="rId25"/>
    <p:sldId id="280" r:id="rId26"/>
    <p:sldId id="281" r:id="rId27"/>
    <p:sldId id="282" r:id="rId28"/>
    <p:sldId id="288" r:id="rId29"/>
    <p:sldId id="284" r:id="rId30"/>
    <p:sldId id="287" r:id="rId31"/>
    <p:sldId id="289" r:id="rId32"/>
    <p:sldId id="291" r:id="rId33"/>
    <p:sldId id="292" r:id="rId34"/>
    <p:sldId id="290" r:id="rId35"/>
    <p:sldId id="278" r:id="rId36"/>
    <p:sldId id="293" r:id="rId37"/>
    <p:sldId id="279" r:id="rId3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Styl pośredni 4 — Ak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6E25E649-3F16-4E02-A733-19D2CDBF48F0}" styleName="Styl pośredni 3 — Ak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Styl pośredni 3 — Ak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Styl pośredni 3 — Ak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7137078873956922E-2"/>
          <c:y val="4.6185131511693921E-2"/>
          <c:w val="0.79414946296227995"/>
          <c:h val="0.71440880476271362"/>
        </c:manualLayout>
      </c:layout>
      <c:barChart>
        <c:barDir val="col"/>
        <c:grouping val="clustered"/>
        <c:varyColors val="0"/>
        <c:ser>
          <c:idx val="1"/>
          <c:order val="0"/>
          <c:tx>
            <c:v>STAN</c:v>
          </c:tx>
          <c:spPr>
            <a:solidFill>
              <a:srgbClr val="FFFF00"/>
            </a:solidFill>
            <a:ln w="20142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Arkusz1!$A$24:$I$24</c:f>
              <c:strCache>
                <c:ptCount val="9"/>
                <c:pt idx="0">
                  <c:v>00/01</c:v>
                </c:pt>
                <c:pt idx="1">
                  <c:v>01/02</c:v>
                </c:pt>
                <c:pt idx="2">
                  <c:v>02/03</c:v>
                </c:pt>
                <c:pt idx="3">
                  <c:v>03/04</c:v>
                </c:pt>
                <c:pt idx="4">
                  <c:v>04/05</c:v>
                </c:pt>
                <c:pt idx="5">
                  <c:v>05/06</c:v>
                </c:pt>
                <c:pt idx="6">
                  <c:v>06/07</c:v>
                </c:pt>
                <c:pt idx="7">
                  <c:v>07/08</c:v>
                </c:pt>
                <c:pt idx="8">
                  <c:v>08/09</c:v>
                </c:pt>
              </c:strCache>
            </c:strRef>
          </c:cat>
          <c:val>
            <c:numRef>
              <c:f>Arkusz1!$A$22:$I$22</c:f>
              <c:numCache>
                <c:formatCode>General</c:formatCode>
                <c:ptCount val="9"/>
                <c:pt idx="0">
                  <c:v>106.51</c:v>
                </c:pt>
                <c:pt idx="1">
                  <c:v>119.6</c:v>
                </c:pt>
                <c:pt idx="2">
                  <c:v>143.1</c:v>
                </c:pt>
                <c:pt idx="3">
                  <c:v>140.53</c:v>
                </c:pt>
                <c:pt idx="4">
                  <c:v>152.38999999999999</c:v>
                </c:pt>
                <c:pt idx="5">
                  <c:v>156.04</c:v>
                </c:pt>
                <c:pt idx="6">
                  <c:v>159.26</c:v>
                </c:pt>
                <c:pt idx="7">
                  <c:v>187.38</c:v>
                </c:pt>
                <c:pt idx="8">
                  <c:v>225.06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6897632"/>
        <c:axId val="226898192"/>
      </c:barChart>
      <c:lineChart>
        <c:grouping val="standard"/>
        <c:varyColors val="0"/>
        <c:ser>
          <c:idx val="0"/>
          <c:order val="1"/>
          <c:tx>
            <c:v>POZYSKANIE</c:v>
          </c:tx>
          <c:spPr>
            <a:ln w="60427">
              <a:solidFill>
                <a:srgbClr val="000000"/>
              </a:solidFill>
              <a:prstDash val="solid"/>
            </a:ln>
          </c:spPr>
          <c:marker>
            <c:symbol val="dot"/>
            <c:size val="14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val>
            <c:numRef>
              <c:f>Arkusz1!$A$23:$I$23</c:f>
              <c:numCache>
                <c:formatCode>General</c:formatCode>
                <c:ptCount val="9"/>
                <c:pt idx="0">
                  <c:v>80.12</c:v>
                </c:pt>
                <c:pt idx="1">
                  <c:v>90.53</c:v>
                </c:pt>
                <c:pt idx="2">
                  <c:v>112.93</c:v>
                </c:pt>
                <c:pt idx="3">
                  <c:v>106.76</c:v>
                </c:pt>
                <c:pt idx="4">
                  <c:v>119.17</c:v>
                </c:pt>
                <c:pt idx="5">
                  <c:v>121.01</c:v>
                </c:pt>
                <c:pt idx="6">
                  <c:v>104.41</c:v>
                </c:pt>
                <c:pt idx="7">
                  <c:v>131.54</c:v>
                </c:pt>
                <c:pt idx="8">
                  <c:v>201.3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8671040"/>
        <c:axId val="228671600"/>
      </c:lineChart>
      <c:catAx>
        <c:axId val="2268976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586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pl-PL"/>
                  <a:t>SEZON ŁOWIECKI</a:t>
                </a:r>
              </a:p>
            </c:rich>
          </c:tx>
          <c:layout>
            <c:manualLayout>
              <c:xMode val="edge"/>
              <c:yMode val="edge"/>
              <c:x val="0.38905775075987842"/>
              <c:y val="0.8165137614678899"/>
            </c:manualLayout>
          </c:layout>
          <c:overlay val="0"/>
          <c:spPr>
            <a:noFill/>
            <a:ln w="40285">
              <a:noFill/>
            </a:ln>
          </c:spPr>
        </c:title>
        <c:numFmt formatCode="General" sourceLinked="1"/>
        <c:majorTickMark val="cross"/>
        <c:minorTickMark val="none"/>
        <c:tickLblPos val="nextTo"/>
        <c:spPr>
          <a:ln w="503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586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26898192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226898192"/>
        <c:scaling>
          <c:orientation val="minMax"/>
        </c:scaling>
        <c:delete val="0"/>
        <c:axPos val="l"/>
        <c:majorGridlines>
          <c:spPr>
            <a:ln w="5036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586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pl-PL"/>
                  <a:t>LICZEBNOŚĆ (TYS. SZT.)</a:t>
                </a:r>
              </a:p>
            </c:rich>
          </c:tx>
          <c:layout>
            <c:manualLayout>
              <c:xMode val="edge"/>
              <c:yMode val="edge"/>
              <c:x val="1.6717325227963525E-2"/>
              <c:y val="0.21406727828746178"/>
            </c:manualLayout>
          </c:layout>
          <c:overlay val="0"/>
          <c:spPr>
            <a:noFill/>
            <a:ln w="40285">
              <a:noFill/>
            </a:ln>
          </c:spPr>
        </c:title>
        <c:numFmt formatCode="General" sourceLinked="1"/>
        <c:majorTickMark val="cross"/>
        <c:minorTickMark val="none"/>
        <c:tickLblPos val="nextTo"/>
        <c:spPr>
          <a:ln w="503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586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26897632"/>
        <c:crosses val="autoZero"/>
        <c:crossBetween val="between"/>
      </c:valAx>
      <c:catAx>
        <c:axId val="228671040"/>
        <c:scaling>
          <c:orientation val="minMax"/>
        </c:scaling>
        <c:delete val="1"/>
        <c:axPos val="b"/>
        <c:majorTickMark val="out"/>
        <c:minorTickMark val="none"/>
        <c:tickLblPos val="nextTo"/>
        <c:crossAx val="228671600"/>
        <c:crosses val="autoZero"/>
        <c:auto val="0"/>
        <c:lblAlgn val="ctr"/>
        <c:lblOffset val="100"/>
        <c:noMultiLvlLbl val="0"/>
      </c:catAx>
      <c:valAx>
        <c:axId val="22867160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28671040"/>
        <c:crosses val="autoZero"/>
        <c:crossBetween val="between"/>
      </c:valAx>
      <c:spPr>
        <a:solidFill>
          <a:srgbClr val="FF0000"/>
        </a:solidFill>
        <a:ln w="20142">
          <a:solidFill>
            <a:srgbClr val="80808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32826747720364741"/>
          <c:y val="0.91743119266055051"/>
          <c:w val="0.2978723404255319"/>
          <c:h val="7.3394495412844041E-2"/>
        </c:manualLayout>
      </c:layout>
      <c:overlay val="0"/>
      <c:spPr>
        <a:solidFill>
          <a:srgbClr val="FFFFFF"/>
        </a:solidFill>
        <a:ln w="5036">
          <a:solidFill>
            <a:srgbClr val="000000"/>
          </a:solidFill>
          <a:prstDash val="solid"/>
        </a:ln>
      </c:spPr>
      <c:txPr>
        <a:bodyPr/>
        <a:lstStyle/>
        <a:p>
          <a:pPr>
            <a:defRPr sz="1459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solidFill>
      <a:srgbClr val="FFFFFF"/>
    </a:solidFill>
    <a:ln w="5036">
      <a:solidFill>
        <a:srgbClr val="000000"/>
      </a:solidFill>
      <a:prstDash val="solid"/>
    </a:ln>
  </c:spPr>
  <c:txPr>
    <a:bodyPr/>
    <a:lstStyle/>
    <a:p>
      <a:pPr>
        <a:defRPr sz="1586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/>
              <a:t>KREW</a:t>
            </a:r>
          </a:p>
        </c:rich>
      </c:tx>
      <c:layout>
        <c:manualLayout>
          <c:xMode val="edge"/>
          <c:yMode val="edge"/>
          <c:x val="0.44341849878464956"/>
          <c:y val="3.536977491961414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view3D>
      <c:rotX val="0"/>
      <c:hPercent val="10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8432967895118974E-2"/>
          <c:y val="9.2151939340915714E-2"/>
          <c:w val="0.92153979894354754"/>
          <c:h val="0.778861475648877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Arkusz1!$D$24</c:f>
              <c:strCache>
                <c:ptCount val="1"/>
                <c:pt idx="0">
                  <c:v>ZEN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cat>
            <c:multiLvlStrRef>
              <c:f>Arkusz1!$B$25:$C$28</c:f>
              <c:multiLvlStrCache>
                <c:ptCount val="4"/>
                <c:lvl>
                  <c:pt idx="0">
                    <c:v>Średnia</c:v>
                  </c:pt>
                  <c:pt idx="1">
                    <c:v>Maximum</c:v>
                  </c:pt>
                  <c:pt idx="2">
                    <c:v>Średnia</c:v>
                  </c:pt>
                  <c:pt idx="3">
                    <c:v>Maximum</c:v>
                  </c:pt>
                </c:lvl>
                <c:lvl>
                  <c:pt idx="0">
                    <c:v>Obwód polny</c:v>
                  </c:pt>
                  <c:pt idx="2">
                    <c:v>Obwód leśny</c:v>
                  </c:pt>
                </c:lvl>
              </c:multiLvlStrCache>
            </c:multiLvlStrRef>
          </c:cat>
          <c:val>
            <c:numRef>
              <c:f>Arkusz1!$D$25:$D$28</c:f>
              <c:numCache>
                <c:formatCode>General</c:formatCode>
                <c:ptCount val="4"/>
                <c:pt idx="0">
                  <c:v>0.27</c:v>
                </c:pt>
                <c:pt idx="1">
                  <c:v>0.82299999999999995</c:v>
                </c:pt>
                <c:pt idx="2">
                  <c:v>7.0000000000000007E-2</c:v>
                </c:pt>
                <c:pt idx="3">
                  <c:v>0.34300000000000003</c:v>
                </c:pt>
              </c:numCache>
            </c:numRef>
          </c:val>
        </c:ser>
        <c:ser>
          <c:idx val="1"/>
          <c:order val="1"/>
          <c:tx>
            <c:strRef>
              <c:f>Arkusz1!$E$24</c:f>
              <c:strCache>
                <c:ptCount val="1"/>
                <c:pt idx="0">
                  <c:v>ZAN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cat>
            <c:multiLvlStrRef>
              <c:f>Arkusz1!$B$25:$C$28</c:f>
              <c:multiLvlStrCache>
                <c:ptCount val="4"/>
                <c:lvl>
                  <c:pt idx="0">
                    <c:v>Średnia</c:v>
                  </c:pt>
                  <c:pt idx="1">
                    <c:v>Maximum</c:v>
                  </c:pt>
                  <c:pt idx="2">
                    <c:v>Średnia</c:v>
                  </c:pt>
                  <c:pt idx="3">
                    <c:v>Maximum</c:v>
                  </c:pt>
                </c:lvl>
                <c:lvl>
                  <c:pt idx="0">
                    <c:v>Obwód polny</c:v>
                  </c:pt>
                  <c:pt idx="2">
                    <c:v>Obwód leśny</c:v>
                  </c:pt>
                </c:lvl>
              </c:multiLvlStrCache>
            </c:multiLvlStrRef>
          </c:cat>
          <c:val>
            <c:numRef>
              <c:f>Arkusz1!$E$25:$E$28</c:f>
              <c:numCache>
                <c:formatCode>General</c:formatCode>
                <c:ptCount val="4"/>
                <c:pt idx="0">
                  <c:v>0.09</c:v>
                </c:pt>
                <c:pt idx="1">
                  <c:v>0.25700000000000001</c:v>
                </c:pt>
                <c:pt idx="2">
                  <c:v>0.09</c:v>
                </c:pt>
                <c:pt idx="3">
                  <c:v>0.40200000000000002</c:v>
                </c:pt>
              </c:numCache>
            </c:numRef>
          </c:val>
        </c:ser>
        <c:ser>
          <c:idx val="2"/>
          <c:order val="2"/>
          <c:tx>
            <c:strRef>
              <c:f>Arkusz1!$F$24</c:f>
              <c:strCache>
                <c:ptCount val="1"/>
                <c:pt idx="0">
                  <c:v>aZOL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accent3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3">
                  <a:lumMod val="75000"/>
                </a:schemeClr>
              </a:contourClr>
            </a:sp3d>
          </c:spPr>
          <c:invertIfNegative val="0"/>
          <c:cat>
            <c:multiLvlStrRef>
              <c:f>Arkusz1!$B$25:$C$28</c:f>
              <c:multiLvlStrCache>
                <c:ptCount val="4"/>
                <c:lvl>
                  <c:pt idx="0">
                    <c:v>Średnia</c:v>
                  </c:pt>
                  <c:pt idx="1">
                    <c:v>Maximum</c:v>
                  </c:pt>
                  <c:pt idx="2">
                    <c:v>Średnia</c:v>
                  </c:pt>
                  <c:pt idx="3">
                    <c:v>Maximum</c:v>
                  </c:pt>
                </c:lvl>
                <c:lvl>
                  <c:pt idx="0">
                    <c:v>Obwód polny</c:v>
                  </c:pt>
                  <c:pt idx="2">
                    <c:v>Obwód leśny</c:v>
                  </c:pt>
                </c:lvl>
              </c:multiLvlStrCache>
            </c:multiLvlStrRef>
          </c:cat>
          <c:val>
            <c:numRef>
              <c:f>Arkusz1!$F$25:$F$28</c:f>
              <c:numCache>
                <c:formatCode>General</c:formatCode>
                <c:ptCount val="4"/>
                <c:pt idx="0">
                  <c:v>0.1</c:v>
                </c:pt>
                <c:pt idx="1">
                  <c:v>0.23599999999999999</c:v>
                </c:pt>
                <c:pt idx="2">
                  <c:v>0</c:v>
                </c:pt>
                <c:pt idx="3">
                  <c:v>0.09</c:v>
                </c:pt>
              </c:numCache>
            </c:numRef>
          </c:val>
        </c:ser>
        <c:ser>
          <c:idx val="3"/>
          <c:order val="3"/>
          <c:tx>
            <c:strRef>
              <c:f>Arkusz1!$G$24</c:f>
              <c:strCache>
                <c:ptCount val="1"/>
                <c:pt idx="0">
                  <c:v>bZOL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accent4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4">
                  <a:lumMod val="75000"/>
                </a:schemeClr>
              </a:contourClr>
            </a:sp3d>
          </c:spPr>
          <c:invertIfNegative val="0"/>
          <c:cat>
            <c:multiLvlStrRef>
              <c:f>Arkusz1!$B$25:$C$28</c:f>
              <c:multiLvlStrCache>
                <c:ptCount val="4"/>
                <c:lvl>
                  <c:pt idx="0">
                    <c:v>Średnia</c:v>
                  </c:pt>
                  <c:pt idx="1">
                    <c:v>Maximum</c:v>
                  </c:pt>
                  <c:pt idx="2">
                    <c:v>Średnia</c:v>
                  </c:pt>
                  <c:pt idx="3">
                    <c:v>Maximum</c:v>
                  </c:pt>
                </c:lvl>
                <c:lvl>
                  <c:pt idx="0">
                    <c:v>Obwód polny</c:v>
                  </c:pt>
                  <c:pt idx="2">
                    <c:v>Obwód leśny</c:v>
                  </c:pt>
                </c:lvl>
              </c:multiLvlStrCache>
            </c:multiLvlStrRef>
          </c:cat>
          <c:val>
            <c:numRef>
              <c:f>Arkusz1!$G$25:$G$28</c:f>
              <c:numCache>
                <c:formatCode>General</c:formatCode>
                <c:ptCount val="4"/>
                <c:pt idx="0">
                  <c:v>0</c:v>
                </c:pt>
                <c:pt idx="1">
                  <c:v>0.15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4"/>
          <c:order val="4"/>
          <c:tx>
            <c:strRef>
              <c:f>Arkusz1!$H$24</c:f>
              <c:strCache>
                <c:ptCount val="1"/>
                <c:pt idx="0">
                  <c:v>aZAL</c:v>
                </c:pt>
              </c:strCache>
            </c:strRef>
          </c:tx>
          <c:spPr>
            <a:solidFill>
              <a:schemeClr val="accent5">
                <a:alpha val="85000"/>
              </a:schemeClr>
            </a:solidFill>
            <a:ln w="9525" cap="flat" cmpd="sng" algn="ctr">
              <a:solidFill>
                <a:schemeClr val="accent5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5">
                  <a:lumMod val="75000"/>
                </a:schemeClr>
              </a:contourClr>
            </a:sp3d>
          </c:spPr>
          <c:invertIfNegative val="0"/>
          <c:cat>
            <c:multiLvlStrRef>
              <c:f>Arkusz1!$B$25:$C$28</c:f>
              <c:multiLvlStrCache>
                <c:ptCount val="4"/>
                <c:lvl>
                  <c:pt idx="0">
                    <c:v>Średnia</c:v>
                  </c:pt>
                  <c:pt idx="1">
                    <c:v>Maximum</c:v>
                  </c:pt>
                  <c:pt idx="2">
                    <c:v>Średnia</c:v>
                  </c:pt>
                  <c:pt idx="3">
                    <c:v>Maximum</c:v>
                  </c:pt>
                </c:lvl>
                <c:lvl>
                  <c:pt idx="0">
                    <c:v>Obwód polny</c:v>
                  </c:pt>
                  <c:pt idx="2">
                    <c:v>Obwód leśny</c:v>
                  </c:pt>
                </c:lvl>
              </c:multiLvlStrCache>
            </c:multiLvlStrRef>
          </c:cat>
          <c:val>
            <c:numRef>
              <c:f>Arkusz1!$H$25:$H$28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5"/>
          <c:order val="5"/>
          <c:tx>
            <c:strRef>
              <c:f>Arkusz1!$I$24</c:f>
              <c:strCache>
                <c:ptCount val="1"/>
                <c:pt idx="0">
                  <c:v>bZAL</c:v>
                </c:pt>
              </c:strCache>
            </c:strRef>
          </c:tx>
          <c:spPr>
            <a:solidFill>
              <a:schemeClr val="accent6">
                <a:alpha val="85000"/>
              </a:schemeClr>
            </a:solidFill>
            <a:ln w="9525" cap="flat" cmpd="sng" algn="ctr">
              <a:solidFill>
                <a:schemeClr val="accent6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6">
                  <a:lumMod val="75000"/>
                </a:schemeClr>
              </a:contourClr>
            </a:sp3d>
          </c:spPr>
          <c:invertIfNegative val="0"/>
          <c:cat>
            <c:multiLvlStrRef>
              <c:f>Arkusz1!$B$25:$C$28</c:f>
              <c:multiLvlStrCache>
                <c:ptCount val="4"/>
                <c:lvl>
                  <c:pt idx="0">
                    <c:v>Średnia</c:v>
                  </c:pt>
                  <c:pt idx="1">
                    <c:v>Maximum</c:v>
                  </c:pt>
                  <c:pt idx="2">
                    <c:v>Średnia</c:v>
                  </c:pt>
                  <c:pt idx="3">
                    <c:v>Maximum</c:v>
                  </c:pt>
                </c:lvl>
                <c:lvl>
                  <c:pt idx="0">
                    <c:v>Obwód polny</c:v>
                  </c:pt>
                  <c:pt idx="2">
                    <c:v>Obwód leśny</c:v>
                  </c:pt>
                </c:lvl>
              </c:multiLvlStrCache>
            </c:multiLvlStrRef>
          </c:cat>
          <c:val>
            <c:numRef>
              <c:f>Arkusz1!$I$25:$I$28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box"/>
        <c:axId val="223080624"/>
        <c:axId val="223081744"/>
        <c:axId val="0"/>
      </c:bar3DChart>
      <c:catAx>
        <c:axId val="223080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230817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23081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l-PL"/>
                  <a:t>ppm</a:t>
                </a:r>
              </a:p>
            </c:rich>
          </c:tx>
          <c:layout>
            <c:manualLayout>
              <c:xMode val="edge"/>
              <c:yMode val="edge"/>
              <c:x val="6.6974595842956119E-2"/>
              <c:y val="0.466237942122186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l-P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23080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/>
              <a:t>WĄTROBA</a:t>
            </a:r>
          </a:p>
        </c:rich>
      </c:tx>
      <c:layout>
        <c:manualLayout>
          <c:xMode val="edge"/>
          <c:yMode val="edge"/>
          <c:x val="0.44854368932038835"/>
          <c:y val="3.536977491961414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view3D>
      <c:rotX val="0"/>
      <c:hPercent val="10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9522637795275588E-2"/>
          <c:y val="9.2926071741032373E-2"/>
          <c:w val="0.96047736220472446"/>
          <c:h val="0.7675657626130066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Arkusz1!$D$39</c:f>
              <c:strCache>
                <c:ptCount val="1"/>
                <c:pt idx="0">
                  <c:v>ZEN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cat>
            <c:multiLvlStrRef>
              <c:f>Arkusz1!$B$40:$C$43</c:f>
              <c:multiLvlStrCache>
                <c:ptCount val="4"/>
                <c:lvl>
                  <c:pt idx="0">
                    <c:v>Średnia</c:v>
                  </c:pt>
                  <c:pt idx="1">
                    <c:v>Maximum</c:v>
                  </c:pt>
                  <c:pt idx="2">
                    <c:v>Średnia</c:v>
                  </c:pt>
                  <c:pt idx="3">
                    <c:v>Maximum</c:v>
                  </c:pt>
                </c:lvl>
                <c:lvl>
                  <c:pt idx="0">
                    <c:v>Obwód polny</c:v>
                  </c:pt>
                  <c:pt idx="2">
                    <c:v>Obwód leśny</c:v>
                  </c:pt>
                </c:lvl>
              </c:multiLvlStrCache>
            </c:multiLvlStrRef>
          </c:cat>
          <c:val>
            <c:numRef>
              <c:f>Arkusz1!$D$40:$D$43</c:f>
              <c:numCache>
                <c:formatCode>General</c:formatCode>
                <c:ptCount val="4"/>
                <c:pt idx="0">
                  <c:v>0.14000000000000001</c:v>
                </c:pt>
                <c:pt idx="1">
                  <c:v>0.33500000000000002</c:v>
                </c:pt>
                <c:pt idx="2">
                  <c:v>7.0000000000000007E-2</c:v>
                </c:pt>
                <c:pt idx="3">
                  <c:v>0.128</c:v>
                </c:pt>
              </c:numCache>
            </c:numRef>
          </c:val>
        </c:ser>
        <c:ser>
          <c:idx val="1"/>
          <c:order val="1"/>
          <c:tx>
            <c:strRef>
              <c:f>Arkusz1!$E$39</c:f>
              <c:strCache>
                <c:ptCount val="1"/>
                <c:pt idx="0">
                  <c:v>ZAN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cat>
            <c:multiLvlStrRef>
              <c:f>Arkusz1!$B$40:$C$43</c:f>
              <c:multiLvlStrCache>
                <c:ptCount val="4"/>
                <c:lvl>
                  <c:pt idx="0">
                    <c:v>Średnia</c:v>
                  </c:pt>
                  <c:pt idx="1">
                    <c:v>Maximum</c:v>
                  </c:pt>
                  <c:pt idx="2">
                    <c:v>Średnia</c:v>
                  </c:pt>
                  <c:pt idx="3">
                    <c:v>Maximum</c:v>
                  </c:pt>
                </c:lvl>
                <c:lvl>
                  <c:pt idx="0">
                    <c:v>Obwód polny</c:v>
                  </c:pt>
                  <c:pt idx="2">
                    <c:v>Obwód leśny</c:v>
                  </c:pt>
                </c:lvl>
              </c:multiLvlStrCache>
            </c:multiLvlStrRef>
          </c:cat>
          <c:val>
            <c:numRef>
              <c:f>Arkusz1!$E$40:$E$43</c:f>
              <c:numCache>
                <c:formatCode>General</c:formatCode>
                <c:ptCount val="4"/>
                <c:pt idx="0">
                  <c:v>0</c:v>
                </c:pt>
                <c:pt idx="1">
                  <c:v>0.12</c:v>
                </c:pt>
                <c:pt idx="2">
                  <c:v>0</c:v>
                </c:pt>
                <c:pt idx="3">
                  <c:v>0.12</c:v>
                </c:pt>
              </c:numCache>
            </c:numRef>
          </c:val>
        </c:ser>
        <c:ser>
          <c:idx val="2"/>
          <c:order val="2"/>
          <c:tx>
            <c:strRef>
              <c:f>Arkusz1!$F$39</c:f>
              <c:strCache>
                <c:ptCount val="1"/>
                <c:pt idx="0">
                  <c:v>aZOL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accent3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3">
                  <a:lumMod val="75000"/>
                </a:schemeClr>
              </a:contourClr>
            </a:sp3d>
          </c:spPr>
          <c:invertIfNegative val="0"/>
          <c:cat>
            <c:multiLvlStrRef>
              <c:f>Arkusz1!$B$40:$C$43</c:f>
              <c:multiLvlStrCache>
                <c:ptCount val="4"/>
                <c:lvl>
                  <c:pt idx="0">
                    <c:v>Średnia</c:v>
                  </c:pt>
                  <c:pt idx="1">
                    <c:v>Maximum</c:v>
                  </c:pt>
                  <c:pt idx="2">
                    <c:v>Średnia</c:v>
                  </c:pt>
                  <c:pt idx="3">
                    <c:v>Maximum</c:v>
                  </c:pt>
                </c:lvl>
                <c:lvl>
                  <c:pt idx="0">
                    <c:v>Obwód polny</c:v>
                  </c:pt>
                  <c:pt idx="2">
                    <c:v>Obwód leśny</c:v>
                  </c:pt>
                </c:lvl>
              </c:multiLvlStrCache>
            </c:multiLvlStrRef>
          </c:cat>
          <c:val>
            <c:numRef>
              <c:f>Arkusz1!$F$40:$F$43</c:f>
              <c:numCache>
                <c:formatCode>General</c:formatCode>
                <c:ptCount val="4"/>
                <c:pt idx="0">
                  <c:v>0.2</c:v>
                </c:pt>
                <c:pt idx="1">
                  <c:v>0.53100000000000003</c:v>
                </c:pt>
                <c:pt idx="2">
                  <c:v>0</c:v>
                </c:pt>
                <c:pt idx="3">
                  <c:v>0.2</c:v>
                </c:pt>
              </c:numCache>
            </c:numRef>
          </c:val>
        </c:ser>
        <c:ser>
          <c:idx val="3"/>
          <c:order val="3"/>
          <c:tx>
            <c:strRef>
              <c:f>Arkusz1!$G$39</c:f>
              <c:strCache>
                <c:ptCount val="1"/>
                <c:pt idx="0">
                  <c:v>bZOL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accent4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4">
                  <a:lumMod val="75000"/>
                </a:schemeClr>
              </a:contourClr>
            </a:sp3d>
          </c:spPr>
          <c:invertIfNegative val="0"/>
          <c:cat>
            <c:multiLvlStrRef>
              <c:f>Arkusz1!$B$40:$C$43</c:f>
              <c:multiLvlStrCache>
                <c:ptCount val="4"/>
                <c:lvl>
                  <c:pt idx="0">
                    <c:v>Średnia</c:v>
                  </c:pt>
                  <c:pt idx="1">
                    <c:v>Maximum</c:v>
                  </c:pt>
                  <c:pt idx="2">
                    <c:v>Średnia</c:v>
                  </c:pt>
                  <c:pt idx="3">
                    <c:v>Maximum</c:v>
                  </c:pt>
                </c:lvl>
                <c:lvl>
                  <c:pt idx="0">
                    <c:v>Obwód polny</c:v>
                  </c:pt>
                  <c:pt idx="2">
                    <c:v>Obwód leśny</c:v>
                  </c:pt>
                </c:lvl>
              </c:multiLvlStrCache>
            </c:multiLvlStrRef>
          </c:cat>
          <c:val>
            <c:numRef>
              <c:f>Arkusz1!$G$40:$G$43</c:f>
              <c:numCache>
                <c:formatCode>General</c:formatCode>
                <c:ptCount val="4"/>
                <c:pt idx="0">
                  <c:v>0</c:v>
                </c:pt>
                <c:pt idx="1">
                  <c:v>0.17399999999999999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4"/>
          <c:order val="4"/>
          <c:tx>
            <c:strRef>
              <c:f>Arkusz1!$H$39</c:f>
              <c:strCache>
                <c:ptCount val="1"/>
                <c:pt idx="0">
                  <c:v>aZAL</c:v>
                </c:pt>
              </c:strCache>
            </c:strRef>
          </c:tx>
          <c:spPr>
            <a:solidFill>
              <a:schemeClr val="accent5">
                <a:alpha val="85000"/>
              </a:schemeClr>
            </a:solidFill>
            <a:ln w="9525" cap="flat" cmpd="sng" algn="ctr">
              <a:solidFill>
                <a:schemeClr val="accent5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5">
                  <a:lumMod val="75000"/>
                </a:schemeClr>
              </a:contourClr>
            </a:sp3d>
          </c:spPr>
          <c:invertIfNegative val="0"/>
          <c:cat>
            <c:multiLvlStrRef>
              <c:f>Arkusz1!$B$40:$C$43</c:f>
              <c:multiLvlStrCache>
                <c:ptCount val="4"/>
                <c:lvl>
                  <c:pt idx="0">
                    <c:v>Średnia</c:v>
                  </c:pt>
                  <c:pt idx="1">
                    <c:v>Maximum</c:v>
                  </c:pt>
                  <c:pt idx="2">
                    <c:v>Średnia</c:v>
                  </c:pt>
                  <c:pt idx="3">
                    <c:v>Maximum</c:v>
                  </c:pt>
                </c:lvl>
                <c:lvl>
                  <c:pt idx="0">
                    <c:v>Obwód polny</c:v>
                  </c:pt>
                  <c:pt idx="2">
                    <c:v>Obwód leśny</c:v>
                  </c:pt>
                </c:lvl>
              </c:multiLvlStrCache>
            </c:multiLvlStrRef>
          </c:cat>
          <c:val>
            <c:numRef>
              <c:f>Arkusz1!$H$40:$H$43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5"/>
          <c:order val="5"/>
          <c:tx>
            <c:strRef>
              <c:f>Arkusz1!$I$39</c:f>
              <c:strCache>
                <c:ptCount val="1"/>
                <c:pt idx="0">
                  <c:v>bZAL</c:v>
                </c:pt>
              </c:strCache>
            </c:strRef>
          </c:tx>
          <c:spPr>
            <a:solidFill>
              <a:schemeClr val="accent6">
                <a:alpha val="85000"/>
              </a:schemeClr>
            </a:solidFill>
            <a:ln w="9525" cap="flat" cmpd="sng" algn="ctr">
              <a:solidFill>
                <a:schemeClr val="accent6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6">
                  <a:lumMod val="75000"/>
                </a:schemeClr>
              </a:contourClr>
            </a:sp3d>
          </c:spPr>
          <c:invertIfNegative val="0"/>
          <c:cat>
            <c:multiLvlStrRef>
              <c:f>Arkusz1!$B$40:$C$43</c:f>
              <c:multiLvlStrCache>
                <c:ptCount val="4"/>
                <c:lvl>
                  <c:pt idx="0">
                    <c:v>Średnia</c:v>
                  </c:pt>
                  <c:pt idx="1">
                    <c:v>Maximum</c:v>
                  </c:pt>
                  <c:pt idx="2">
                    <c:v>Średnia</c:v>
                  </c:pt>
                  <c:pt idx="3">
                    <c:v>Maximum</c:v>
                  </c:pt>
                </c:lvl>
                <c:lvl>
                  <c:pt idx="0">
                    <c:v>Obwód polny</c:v>
                  </c:pt>
                  <c:pt idx="2">
                    <c:v>Obwód leśny</c:v>
                  </c:pt>
                </c:lvl>
              </c:multiLvlStrCache>
            </c:multiLvlStrRef>
          </c:cat>
          <c:val>
            <c:numRef>
              <c:f>Arkusz1!$I$40:$I$43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box"/>
        <c:axId val="230664784"/>
        <c:axId val="230665344"/>
        <c:axId val="0"/>
      </c:bar3DChart>
      <c:catAx>
        <c:axId val="230664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306653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30665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l-PL"/>
                  <a:t>ppm</a:t>
                </a:r>
              </a:p>
            </c:rich>
          </c:tx>
          <c:layout>
            <c:manualLayout>
              <c:xMode val="edge"/>
              <c:yMode val="edge"/>
              <c:x val="7.7669902912621352E-2"/>
              <c:y val="0.4630225080385851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l-P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30664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/>
              <a:t>NERKI</a:t>
            </a:r>
          </a:p>
        </c:rich>
      </c:tx>
      <c:layout>
        <c:manualLayout>
          <c:xMode val="edge"/>
          <c:yMode val="edge"/>
          <c:x val="0.42524271844660194"/>
          <c:y val="3.51437699680511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view3D>
      <c:rotX val="0"/>
      <c:hPercent val="10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8948272090988634E-2"/>
          <c:y val="9.1693510016551474E-2"/>
          <c:w val="0.95105172790901138"/>
          <c:h val="0.7794353717461901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Arkusz1!$D$50</c:f>
              <c:strCache>
                <c:ptCount val="1"/>
                <c:pt idx="0">
                  <c:v>ZEN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cat>
            <c:multiLvlStrRef>
              <c:f>Arkusz1!$B$51:$C$54</c:f>
              <c:multiLvlStrCache>
                <c:ptCount val="4"/>
                <c:lvl>
                  <c:pt idx="0">
                    <c:v>Średnia</c:v>
                  </c:pt>
                  <c:pt idx="1">
                    <c:v>Maximum</c:v>
                  </c:pt>
                  <c:pt idx="2">
                    <c:v>Średnia</c:v>
                  </c:pt>
                  <c:pt idx="3">
                    <c:v>Maximum</c:v>
                  </c:pt>
                </c:lvl>
                <c:lvl>
                  <c:pt idx="0">
                    <c:v>Obwód polny</c:v>
                  </c:pt>
                  <c:pt idx="2">
                    <c:v>Obwód leśny</c:v>
                  </c:pt>
                </c:lvl>
              </c:multiLvlStrCache>
            </c:multiLvlStrRef>
          </c:cat>
          <c:val>
            <c:numRef>
              <c:f>Arkusz1!$D$51:$D$54</c:f>
              <c:numCache>
                <c:formatCode>General</c:formatCode>
                <c:ptCount val="4"/>
                <c:pt idx="0">
                  <c:v>0.09</c:v>
                </c:pt>
                <c:pt idx="1">
                  <c:v>0.25800000000000001</c:v>
                </c:pt>
                <c:pt idx="2">
                  <c:v>0.06</c:v>
                </c:pt>
                <c:pt idx="3">
                  <c:v>9.0999999999999998E-2</c:v>
                </c:pt>
              </c:numCache>
            </c:numRef>
          </c:val>
        </c:ser>
        <c:ser>
          <c:idx val="1"/>
          <c:order val="1"/>
          <c:tx>
            <c:strRef>
              <c:f>Arkusz1!$E$50</c:f>
              <c:strCache>
                <c:ptCount val="1"/>
                <c:pt idx="0">
                  <c:v>ZAN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cat>
            <c:multiLvlStrRef>
              <c:f>Arkusz1!$B$51:$C$54</c:f>
              <c:multiLvlStrCache>
                <c:ptCount val="4"/>
                <c:lvl>
                  <c:pt idx="0">
                    <c:v>Średnia</c:v>
                  </c:pt>
                  <c:pt idx="1">
                    <c:v>Maximum</c:v>
                  </c:pt>
                  <c:pt idx="2">
                    <c:v>Średnia</c:v>
                  </c:pt>
                  <c:pt idx="3">
                    <c:v>Maximum</c:v>
                  </c:pt>
                </c:lvl>
                <c:lvl>
                  <c:pt idx="0">
                    <c:v>Obwód polny</c:v>
                  </c:pt>
                  <c:pt idx="2">
                    <c:v>Obwód leśny</c:v>
                  </c:pt>
                </c:lvl>
              </c:multiLvlStrCache>
            </c:multiLvlStrRef>
          </c:cat>
          <c:val>
            <c:numRef>
              <c:f>Arkusz1!$E$51:$E$54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2"/>
          <c:order val="2"/>
          <c:tx>
            <c:strRef>
              <c:f>Arkusz1!$F$50</c:f>
              <c:strCache>
                <c:ptCount val="1"/>
                <c:pt idx="0">
                  <c:v>aZOL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accent3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3">
                  <a:lumMod val="75000"/>
                </a:schemeClr>
              </a:contourClr>
            </a:sp3d>
          </c:spPr>
          <c:invertIfNegative val="0"/>
          <c:cat>
            <c:multiLvlStrRef>
              <c:f>Arkusz1!$B$51:$C$54</c:f>
              <c:multiLvlStrCache>
                <c:ptCount val="4"/>
                <c:lvl>
                  <c:pt idx="0">
                    <c:v>Średnia</c:v>
                  </c:pt>
                  <c:pt idx="1">
                    <c:v>Maximum</c:v>
                  </c:pt>
                  <c:pt idx="2">
                    <c:v>Średnia</c:v>
                  </c:pt>
                  <c:pt idx="3">
                    <c:v>Maximum</c:v>
                  </c:pt>
                </c:lvl>
                <c:lvl>
                  <c:pt idx="0">
                    <c:v>Obwód polny</c:v>
                  </c:pt>
                  <c:pt idx="2">
                    <c:v>Obwód leśny</c:v>
                  </c:pt>
                </c:lvl>
              </c:multiLvlStrCache>
            </c:multiLvlStrRef>
          </c:cat>
          <c:val>
            <c:numRef>
              <c:f>Arkusz1!$F$51:$F$54</c:f>
              <c:numCache>
                <c:formatCode>General</c:formatCode>
                <c:ptCount val="4"/>
                <c:pt idx="0">
                  <c:v>0.13</c:v>
                </c:pt>
                <c:pt idx="1">
                  <c:v>0.374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3"/>
          <c:order val="3"/>
          <c:tx>
            <c:strRef>
              <c:f>Arkusz1!$G$50</c:f>
              <c:strCache>
                <c:ptCount val="1"/>
                <c:pt idx="0">
                  <c:v>bZOL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accent4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4">
                  <a:lumMod val="75000"/>
                </a:schemeClr>
              </a:contourClr>
            </a:sp3d>
          </c:spPr>
          <c:invertIfNegative val="0"/>
          <c:cat>
            <c:multiLvlStrRef>
              <c:f>Arkusz1!$B$51:$C$54</c:f>
              <c:multiLvlStrCache>
                <c:ptCount val="4"/>
                <c:lvl>
                  <c:pt idx="0">
                    <c:v>Średnia</c:v>
                  </c:pt>
                  <c:pt idx="1">
                    <c:v>Maximum</c:v>
                  </c:pt>
                  <c:pt idx="2">
                    <c:v>Średnia</c:v>
                  </c:pt>
                  <c:pt idx="3">
                    <c:v>Maximum</c:v>
                  </c:pt>
                </c:lvl>
                <c:lvl>
                  <c:pt idx="0">
                    <c:v>Obwód polny</c:v>
                  </c:pt>
                  <c:pt idx="2">
                    <c:v>Obwód leśny</c:v>
                  </c:pt>
                </c:lvl>
              </c:multiLvlStrCache>
            </c:multiLvlStrRef>
          </c:cat>
          <c:val>
            <c:numRef>
              <c:f>Arkusz1!$G$51:$G$54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4"/>
          <c:order val="4"/>
          <c:tx>
            <c:strRef>
              <c:f>Arkusz1!$H$50</c:f>
              <c:strCache>
                <c:ptCount val="1"/>
                <c:pt idx="0">
                  <c:v>aZAL</c:v>
                </c:pt>
              </c:strCache>
            </c:strRef>
          </c:tx>
          <c:spPr>
            <a:solidFill>
              <a:schemeClr val="accent5">
                <a:alpha val="85000"/>
              </a:schemeClr>
            </a:solidFill>
            <a:ln w="9525" cap="flat" cmpd="sng" algn="ctr">
              <a:solidFill>
                <a:schemeClr val="accent5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5">
                  <a:lumMod val="75000"/>
                </a:schemeClr>
              </a:contourClr>
            </a:sp3d>
          </c:spPr>
          <c:invertIfNegative val="0"/>
          <c:cat>
            <c:multiLvlStrRef>
              <c:f>Arkusz1!$B$51:$C$54</c:f>
              <c:multiLvlStrCache>
                <c:ptCount val="4"/>
                <c:lvl>
                  <c:pt idx="0">
                    <c:v>Średnia</c:v>
                  </c:pt>
                  <c:pt idx="1">
                    <c:v>Maximum</c:v>
                  </c:pt>
                  <c:pt idx="2">
                    <c:v>Średnia</c:v>
                  </c:pt>
                  <c:pt idx="3">
                    <c:v>Maximum</c:v>
                  </c:pt>
                </c:lvl>
                <c:lvl>
                  <c:pt idx="0">
                    <c:v>Obwód polny</c:v>
                  </c:pt>
                  <c:pt idx="2">
                    <c:v>Obwód leśny</c:v>
                  </c:pt>
                </c:lvl>
              </c:multiLvlStrCache>
            </c:multiLvlStrRef>
          </c:cat>
          <c:val>
            <c:numRef>
              <c:f>Arkusz1!$H$51:$H$54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5"/>
          <c:order val="5"/>
          <c:tx>
            <c:strRef>
              <c:f>Arkusz1!$I$50</c:f>
              <c:strCache>
                <c:ptCount val="1"/>
                <c:pt idx="0">
                  <c:v>bZAL</c:v>
                </c:pt>
              </c:strCache>
            </c:strRef>
          </c:tx>
          <c:spPr>
            <a:solidFill>
              <a:schemeClr val="accent6">
                <a:alpha val="85000"/>
              </a:schemeClr>
            </a:solidFill>
            <a:ln w="9525" cap="flat" cmpd="sng" algn="ctr">
              <a:solidFill>
                <a:schemeClr val="accent6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6">
                  <a:lumMod val="75000"/>
                </a:schemeClr>
              </a:contourClr>
            </a:sp3d>
          </c:spPr>
          <c:invertIfNegative val="0"/>
          <c:cat>
            <c:multiLvlStrRef>
              <c:f>Arkusz1!$B$51:$C$54</c:f>
              <c:multiLvlStrCache>
                <c:ptCount val="4"/>
                <c:lvl>
                  <c:pt idx="0">
                    <c:v>Średnia</c:v>
                  </c:pt>
                  <c:pt idx="1">
                    <c:v>Maximum</c:v>
                  </c:pt>
                  <c:pt idx="2">
                    <c:v>Średnia</c:v>
                  </c:pt>
                  <c:pt idx="3">
                    <c:v>Maximum</c:v>
                  </c:pt>
                </c:lvl>
                <c:lvl>
                  <c:pt idx="0">
                    <c:v>Obwód polny</c:v>
                  </c:pt>
                  <c:pt idx="2">
                    <c:v>Obwód leśny</c:v>
                  </c:pt>
                </c:lvl>
              </c:multiLvlStrCache>
            </c:multiLvlStrRef>
          </c:cat>
          <c:val>
            <c:numRef>
              <c:f>Arkusz1!$I$51:$I$54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box"/>
        <c:axId val="230670384"/>
        <c:axId val="230670944"/>
        <c:axId val="0"/>
      </c:bar3DChart>
      <c:catAx>
        <c:axId val="230670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306709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30670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l-PL"/>
                  <a:t>ppm</a:t>
                </a:r>
              </a:p>
            </c:rich>
          </c:tx>
          <c:layout>
            <c:manualLayout>
              <c:xMode val="edge"/>
              <c:yMode val="edge"/>
              <c:x val="7.184466019417475E-2"/>
              <c:y val="0.4632594567851542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l-P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30670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/>
              <a:t>ŻÓŁĆ</a:t>
            </a:r>
          </a:p>
        </c:rich>
      </c:tx>
      <c:layout>
        <c:manualLayout>
          <c:xMode val="edge"/>
          <c:yMode val="edge"/>
          <c:x val="0.46019417475728153"/>
          <c:y val="3.536977491961414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view3D>
      <c:rotX val="0"/>
      <c:hPercent val="10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7033464566929133E-2"/>
          <c:y val="9.1750931800722677E-2"/>
          <c:w val="0.95296653543307086"/>
          <c:h val="0.7686961902865110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Arkusz1!$D$31</c:f>
              <c:strCache>
                <c:ptCount val="1"/>
                <c:pt idx="0">
                  <c:v>ZEN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cat>
            <c:multiLvlStrRef>
              <c:f>Arkusz1!$B$32:$C$35</c:f>
              <c:multiLvlStrCache>
                <c:ptCount val="4"/>
                <c:lvl>
                  <c:pt idx="0">
                    <c:v>Średnia</c:v>
                  </c:pt>
                  <c:pt idx="1">
                    <c:v>Maximum</c:v>
                  </c:pt>
                  <c:pt idx="2">
                    <c:v>Średnia</c:v>
                  </c:pt>
                  <c:pt idx="3">
                    <c:v>Maximum</c:v>
                  </c:pt>
                </c:lvl>
                <c:lvl>
                  <c:pt idx="0">
                    <c:v>Obwód polny</c:v>
                  </c:pt>
                  <c:pt idx="2">
                    <c:v>Obwód leśny</c:v>
                  </c:pt>
                </c:lvl>
              </c:multiLvlStrCache>
            </c:multiLvlStrRef>
          </c:cat>
          <c:val>
            <c:numRef>
              <c:f>Arkusz1!$D$32:$D$35</c:f>
              <c:numCache>
                <c:formatCode>General</c:formatCode>
                <c:ptCount val="4"/>
                <c:pt idx="0">
                  <c:v>22.6</c:v>
                </c:pt>
                <c:pt idx="1">
                  <c:v>87.8</c:v>
                </c:pt>
                <c:pt idx="2">
                  <c:v>4.7699999999999996</c:v>
                </c:pt>
                <c:pt idx="3">
                  <c:v>19.3</c:v>
                </c:pt>
              </c:numCache>
            </c:numRef>
          </c:val>
        </c:ser>
        <c:ser>
          <c:idx val="1"/>
          <c:order val="1"/>
          <c:tx>
            <c:strRef>
              <c:f>Arkusz1!$E$31</c:f>
              <c:strCache>
                <c:ptCount val="1"/>
                <c:pt idx="0">
                  <c:v>ZAN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cat>
            <c:multiLvlStrRef>
              <c:f>Arkusz1!$B$32:$C$35</c:f>
              <c:multiLvlStrCache>
                <c:ptCount val="4"/>
                <c:lvl>
                  <c:pt idx="0">
                    <c:v>Średnia</c:v>
                  </c:pt>
                  <c:pt idx="1">
                    <c:v>Maximum</c:v>
                  </c:pt>
                  <c:pt idx="2">
                    <c:v>Średnia</c:v>
                  </c:pt>
                  <c:pt idx="3">
                    <c:v>Maximum</c:v>
                  </c:pt>
                </c:lvl>
                <c:lvl>
                  <c:pt idx="0">
                    <c:v>Obwód polny</c:v>
                  </c:pt>
                  <c:pt idx="2">
                    <c:v>Obwód leśny</c:v>
                  </c:pt>
                </c:lvl>
              </c:multiLvlStrCache>
            </c:multiLvlStrRef>
          </c:cat>
          <c:val>
            <c:numRef>
              <c:f>Arkusz1!$E$32:$E$35</c:f>
              <c:numCache>
                <c:formatCode>General</c:formatCode>
                <c:ptCount val="4"/>
                <c:pt idx="0">
                  <c:v>0</c:v>
                </c:pt>
                <c:pt idx="1">
                  <c:v>0.56599999999999995</c:v>
                </c:pt>
                <c:pt idx="2">
                  <c:v>0</c:v>
                </c:pt>
                <c:pt idx="3">
                  <c:v>0.307</c:v>
                </c:pt>
              </c:numCache>
            </c:numRef>
          </c:val>
        </c:ser>
        <c:ser>
          <c:idx val="2"/>
          <c:order val="2"/>
          <c:tx>
            <c:strRef>
              <c:f>Arkusz1!$F$31</c:f>
              <c:strCache>
                <c:ptCount val="1"/>
                <c:pt idx="0">
                  <c:v>aZOL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accent3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3">
                  <a:lumMod val="75000"/>
                </a:schemeClr>
              </a:contourClr>
            </a:sp3d>
          </c:spPr>
          <c:invertIfNegative val="0"/>
          <c:cat>
            <c:multiLvlStrRef>
              <c:f>Arkusz1!$B$32:$C$35</c:f>
              <c:multiLvlStrCache>
                <c:ptCount val="4"/>
                <c:lvl>
                  <c:pt idx="0">
                    <c:v>Średnia</c:v>
                  </c:pt>
                  <c:pt idx="1">
                    <c:v>Maximum</c:v>
                  </c:pt>
                  <c:pt idx="2">
                    <c:v>Średnia</c:v>
                  </c:pt>
                  <c:pt idx="3">
                    <c:v>Maximum</c:v>
                  </c:pt>
                </c:lvl>
                <c:lvl>
                  <c:pt idx="0">
                    <c:v>Obwód polny</c:v>
                  </c:pt>
                  <c:pt idx="2">
                    <c:v>Obwód leśny</c:v>
                  </c:pt>
                </c:lvl>
              </c:multiLvlStrCache>
            </c:multiLvlStrRef>
          </c:cat>
          <c:val>
            <c:numRef>
              <c:f>Arkusz1!$F$32:$F$35</c:f>
              <c:numCache>
                <c:formatCode>General</c:formatCode>
                <c:ptCount val="4"/>
                <c:pt idx="0">
                  <c:v>10.7</c:v>
                </c:pt>
                <c:pt idx="1">
                  <c:v>42</c:v>
                </c:pt>
                <c:pt idx="2">
                  <c:v>2.2000000000000002</c:v>
                </c:pt>
                <c:pt idx="3">
                  <c:v>13.4</c:v>
                </c:pt>
              </c:numCache>
            </c:numRef>
          </c:val>
        </c:ser>
        <c:ser>
          <c:idx val="3"/>
          <c:order val="3"/>
          <c:tx>
            <c:strRef>
              <c:f>Arkusz1!$G$31</c:f>
              <c:strCache>
                <c:ptCount val="1"/>
                <c:pt idx="0">
                  <c:v>bZOL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accent4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4">
                  <a:lumMod val="75000"/>
                </a:schemeClr>
              </a:contourClr>
            </a:sp3d>
          </c:spPr>
          <c:invertIfNegative val="0"/>
          <c:cat>
            <c:multiLvlStrRef>
              <c:f>Arkusz1!$B$32:$C$35</c:f>
              <c:multiLvlStrCache>
                <c:ptCount val="4"/>
                <c:lvl>
                  <c:pt idx="0">
                    <c:v>Średnia</c:v>
                  </c:pt>
                  <c:pt idx="1">
                    <c:v>Maximum</c:v>
                  </c:pt>
                  <c:pt idx="2">
                    <c:v>Średnia</c:v>
                  </c:pt>
                  <c:pt idx="3">
                    <c:v>Maximum</c:v>
                  </c:pt>
                </c:lvl>
                <c:lvl>
                  <c:pt idx="0">
                    <c:v>Obwód polny</c:v>
                  </c:pt>
                  <c:pt idx="2">
                    <c:v>Obwód leśny</c:v>
                  </c:pt>
                </c:lvl>
              </c:multiLvlStrCache>
            </c:multiLvlStrRef>
          </c:cat>
          <c:val>
            <c:numRef>
              <c:f>Arkusz1!$G$32:$G$35</c:f>
              <c:numCache>
                <c:formatCode>General</c:formatCode>
                <c:ptCount val="4"/>
                <c:pt idx="0">
                  <c:v>1.48</c:v>
                </c:pt>
                <c:pt idx="1">
                  <c:v>7.12</c:v>
                </c:pt>
                <c:pt idx="2">
                  <c:v>0.6</c:v>
                </c:pt>
                <c:pt idx="3">
                  <c:v>2.61</c:v>
                </c:pt>
              </c:numCache>
            </c:numRef>
          </c:val>
        </c:ser>
        <c:ser>
          <c:idx val="4"/>
          <c:order val="4"/>
          <c:tx>
            <c:strRef>
              <c:f>Arkusz1!$H$31</c:f>
              <c:strCache>
                <c:ptCount val="1"/>
                <c:pt idx="0">
                  <c:v>aZAL</c:v>
                </c:pt>
              </c:strCache>
            </c:strRef>
          </c:tx>
          <c:spPr>
            <a:solidFill>
              <a:schemeClr val="accent5">
                <a:alpha val="85000"/>
              </a:schemeClr>
            </a:solidFill>
            <a:ln w="9525" cap="flat" cmpd="sng" algn="ctr">
              <a:solidFill>
                <a:schemeClr val="accent5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5">
                  <a:lumMod val="75000"/>
                </a:schemeClr>
              </a:contourClr>
            </a:sp3d>
          </c:spPr>
          <c:invertIfNegative val="0"/>
          <c:cat>
            <c:multiLvlStrRef>
              <c:f>Arkusz1!$B$32:$C$35</c:f>
              <c:multiLvlStrCache>
                <c:ptCount val="4"/>
                <c:lvl>
                  <c:pt idx="0">
                    <c:v>Średnia</c:v>
                  </c:pt>
                  <c:pt idx="1">
                    <c:v>Maximum</c:v>
                  </c:pt>
                  <c:pt idx="2">
                    <c:v>Średnia</c:v>
                  </c:pt>
                  <c:pt idx="3">
                    <c:v>Maximum</c:v>
                  </c:pt>
                </c:lvl>
                <c:lvl>
                  <c:pt idx="0">
                    <c:v>Obwód polny</c:v>
                  </c:pt>
                  <c:pt idx="2">
                    <c:v>Obwód leśny</c:v>
                  </c:pt>
                </c:lvl>
              </c:multiLvlStrCache>
            </c:multiLvlStrRef>
          </c:cat>
          <c:val>
            <c:numRef>
              <c:f>Arkusz1!$H$32:$H$35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5"/>
          <c:order val="5"/>
          <c:tx>
            <c:strRef>
              <c:f>Arkusz1!$I$31</c:f>
              <c:strCache>
                <c:ptCount val="1"/>
                <c:pt idx="0">
                  <c:v>bZAL</c:v>
                </c:pt>
              </c:strCache>
            </c:strRef>
          </c:tx>
          <c:spPr>
            <a:solidFill>
              <a:schemeClr val="accent6">
                <a:alpha val="85000"/>
              </a:schemeClr>
            </a:solidFill>
            <a:ln w="9525" cap="flat" cmpd="sng" algn="ctr">
              <a:solidFill>
                <a:schemeClr val="accent6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6">
                  <a:lumMod val="75000"/>
                </a:schemeClr>
              </a:contourClr>
            </a:sp3d>
          </c:spPr>
          <c:invertIfNegative val="0"/>
          <c:cat>
            <c:multiLvlStrRef>
              <c:f>Arkusz1!$B$32:$C$35</c:f>
              <c:multiLvlStrCache>
                <c:ptCount val="4"/>
                <c:lvl>
                  <c:pt idx="0">
                    <c:v>Średnia</c:v>
                  </c:pt>
                  <c:pt idx="1">
                    <c:v>Maximum</c:v>
                  </c:pt>
                  <c:pt idx="2">
                    <c:v>Średnia</c:v>
                  </c:pt>
                  <c:pt idx="3">
                    <c:v>Maximum</c:v>
                  </c:pt>
                </c:lvl>
                <c:lvl>
                  <c:pt idx="0">
                    <c:v>Obwód polny</c:v>
                  </c:pt>
                  <c:pt idx="2">
                    <c:v>Obwód leśny</c:v>
                  </c:pt>
                </c:lvl>
              </c:multiLvlStrCache>
            </c:multiLvlStrRef>
          </c:cat>
          <c:val>
            <c:numRef>
              <c:f>Arkusz1!$I$32:$I$35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box"/>
        <c:axId val="230675984"/>
        <c:axId val="230378896"/>
        <c:axId val="0"/>
      </c:bar3DChart>
      <c:catAx>
        <c:axId val="230675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303788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30378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l-PL"/>
                  <a:t>ppm</a:t>
                </a:r>
              </a:p>
            </c:rich>
          </c:tx>
          <c:layout>
            <c:manualLayout>
              <c:xMode val="edge"/>
              <c:yMode val="edge"/>
              <c:x val="8.155339805825243E-2"/>
              <c:y val="0.4630225080385851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l-P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30675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0237587489063866"/>
          <c:y val="0.93995191623751673"/>
          <c:w val="0.39524825021872267"/>
          <c:h val="3.4754317580447835E-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F47D15-BDE9-465C-8848-1F5A8499AAC3}" type="datetimeFigureOut">
              <a:rPr lang="pl-PL" smtClean="0"/>
              <a:t>2015-09-02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22D0F3-2073-4C5E-BDF2-689C9CA2BD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45405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C7421B-270A-490D-A17F-3035F8A43AF0}" type="slidenum">
              <a:rPr lang="pl-PL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678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6"/>
          <p:cNvSpPr/>
          <p:nvPr/>
        </p:nvSpPr>
        <p:spPr bwMode="white">
          <a:xfrm>
            <a:off x="0" y="5970588"/>
            <a:ext cx="12192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5EB"/>
              </a:solidFill>
            </a:endParaRPr>
          </a:p>
        </p:txBody>
      </p:sp>
      <p:sp>
        <p:nvSpPr>
          <p:cNvPr id="5" name="Prostokąt 9"/>
          <p:cNvSpPr/>
          <p:nvPr/>
        </p:nvSpPr>
        <p:spPr>
          <a:xfrm>
            <a:off x="-12700" y="6053139"/>
            <a:ext cx="2999317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5EB"/>
              </a:solidFill>
            </a:endParaRPr>
          </a:p>
        </p:txBody>
      </p:sp>
      <p:sp>
        <p:nvSpPr>
          <p:cNvPr id="6" name="Prostokąt 10"/>
          <p:cNvSpPr/>
          <p:nvPr/>
        </p:nvSpPr>
        <p:spPr>
          <a:xfrm>
            <a:off x="3145368" y="6043614"/>
            <a:ext cx="9046633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5EB"/>
              </a:solidFill>
            </a:endParaRPr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7" name="Symbol zastępczy daty 27"/>
          <p:cNvSpPr>
            <a:spLocks noGrp="1"/>
          </p:cNvSpPr>
          <p:nvPr>
            <p:ph type="dt" sz="half" idx="10"/>
          </p:nvPr>
        </p:nvSpPr>
        <p:spPr>
          <a:xfrm>
            <a:off x="101600" y="6069013"/>
            <a:ext cx="2743200" cy="685800"/>
          </a:xfrm>
        </p:spPr>
        <p:txBody>
          <a:bodyPr>
            <a:noAutofit/>
          </a:bodyPr>
          <a:lstStyle>
            <a:lvl1pPr algn="ctr">
              <a:defRPr sz="20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2C3BF29-DAE6-4035-970B-E257B05E9180}" type="datetimeFigureOut">
              <a:rPr lang="pl-PL"/>
              <a:pPr>
                <a:defRPr/>
              </a:pPr>
              <a:t>2015-09-02</a:t>
            </a:fld>
            <a:endParaRPr lang="pl-PL"/>
          </a:p>
        </p:txBody>
      </p:sp>
      <p:sp>
        <p:nvSpPr>
          <p:cNvPr id="10" name="Symbol zastępczy stopki 16"/>
          <p:cNvSpPr>
            <a:spLocks noGrp="1"/>
          </p:cNvSpPr>
          <p:nvPr>
            <p:ph type="ftr" sz="quarter" idx="11"/>
          </p:nvPr>
        </p:nvSpPr>
        <p:spPr>
          <a:xfrm>
            <a:off x="2781300" y="236539"/>
            <a:ext cx="78232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pl-PL">
              <a:solidFill>
                <a:srgbClr val="FFF5EB"/>
              </a:solidFill>
            </a:endParaRPr>
          </a:p>
        </p:txBody>
      </p:sp>
      <p:sp>
        <p:nvSpPr>
          <p:cNvPr id="11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2EA1123-BB14-4ED0-9391-F47664CF5EC1}" type="slidenum">
              <a:rPr lang="pl-PL">
                <a:solidFill>
                  <a:srgbClr val="FFF5EB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FFF5E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0521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BE930-73AB-4B3C-B2EF-76E71C1BE53B}" type="datetimeFigureOut">
              <a:rPr lang="pl-PL">
                <a:solidFill>
                  <a:srgbClr val="212745"/>
                </a:solidFill>
              </a:rPr>
              <a:pPr>
                <a:defRPr/>
              </a:pPr>
              <a:t>2015-09-02</a:t>
            </a:fld>
            <a:endParaRPr lang="pl-PL">
              <a:solidFill>
                <a:srgbClr val="212745"/>
              </a:solidFill>
            </a:endParaRPr>
          </a:p>
        </p:txBody>
      </p:sp>
      <p:sp>
        <p:nvSpPr>
          <p:cNvPr id="5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212745"/>
              </a:solidFill>
            </a:endParaRPr>
          </a:p>
        </p:txBody>
      </p:sp>
      <p:sp>
        <p:nvSpPr>
          <p:cNvPr id="6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106DD-F11A-48D4-93D6-48181A8A175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75724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6"/>
          <p:cNvSpPr/>
          <p:nvPr/>
        </p:nvSpPr>
        <p:spPr bwMode="white">
          <a:xfrm>
            <a:off x="8128001" y="0"/>
            <a:ext cx="427567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5EB"/>
              </a:solidFill>
            </a:endParaRPr>
          </a:p>
        </p:txBody>
      </p:sp>
      <p:sp>
        <p:nvSpPr>
          <p:cNvPr id="5" name="Prostokąt 7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5EB"/>
              </a:solidFill>
            </a:endParaRPr>
          </a:p>
        </p:txBody>
      </p:sp>
      <p:sp>
        <p:nvSpPr>
          <p:cNvPr id="6" name="Prostokąt 8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5EB"/>
              </a:solidFill>
            </a:endParaRPr>
          </a:p>
        </p:txBody>
      </p:sp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37600" y="609601"/>
            <a:ext cx="2743200" cy="551656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8737600" y="6248401"/>
            <a:ext cx="2946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4A69BC-8546-4ABA-B5E0-B70DB4769795}" type="datetimeFigureOut">
              <a:rPr lang="pl-PL">
                <a:solidFill>
                  <a:srgbClr val="212745"/>
                </a:solidFill>
              </a:rPr>
              <a:pPr>
                <a:defRPr/>
              </a:pPr>
              <a:t>2015-09-02</a:t>
            </a:fld>
            <a:endParaRPr lang="pl-PL">
              <a:solidFill>
                <a:srgbClr val="212745"/>
              </a:solidFill>
            </a:endParaRPr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609601" y="6248401"/>
            <a:ext cx="743161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212745"/>
              </a:solidFill>
            </a:endParaRPr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>
          <a:xfrm rot="5400000">
            <a:off x="8075084" y="103717"/>
            <a:ext cx="533400" cy="32596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6FCD7B-B6A6-4762-9838-3B1046A0A04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865100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128000" y="6248401"/>
            <a:ext cx="3556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68550D-E59E-4268-AA8D-16A7249170BF}" type="datetimeFigureOut">
              <a:rPr lang="pl-PL">
                <a:solidFill>
                  <a:srgbClr val="212745"/>
                </a:solidFill>
              </a:rPr>
              <a:pPr>
                <a:defRPr/>
              </a:pPr>
              <a:t>2015-09-02</a:t>
            </a:fld>
            <a:endParaRPr lang="pl-PL">
              <a:solidFill>
                <a:srgbClr val="21274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12801" y="6248401"/>
            <a:ext cx="722841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21274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1271589"/>
            <a:ext cx="7112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469D91-0046-4840-A4FC-8CF118BD915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40677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6"/>
          <p:cNvSpPr/>
          <p:nvPr/>
        </p:nvSpPr>
        <p:spPr bwMode="white">
          <a:xfrm>
            <a:off x="0" y="5970588"/>
            <a:ext cx="12192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5EB"/>
              </a:solidFill>
            </a:endParaRPr>
          </a:p>
        </p:txBody>
      </p:sp>
      <p:sp>
        <p:nvSpPr>
          <p:cNvPr id="5" name="Prostokąt 9"/>
          <p:cNvSpPr/>
          <p:nvPr/>
        </p:nvSpPr>
        <p:spPr>
          <a:xfrm>
            <a:off x="-12700" y="6053139"/>
            <a:ext cx="2999317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5EB"/>
              </a:solidFill>
            </a:endParaRPr>
          </a:p>
        </p:txBody>
      </p:sp>
      <p:sp>
        <p:nvSpPr>
          <p:cNvPr id="6" name="Prostokąt 10"/>
          <p:cNvSpPr/>
          <p:nvPr/>
        </p:nvSpPr>
        <p:spPr>
          <a:xfrm>
            <a:off x="3145368" y="6043614"/>
            <a:ext cx="9046633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5EB"/>
              </a:solidFill>
            </a:endParaRPr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7" name="Symbol zastępczy daty 27"/>
          <p:cNvSpPr>
            <a:spLocks noGrp="1"/>
          </p:cNvSpPr>
          <p:nvPr>
            <p:ph type="dt" sz="half" idx="10"/>
          </p:nvPr>
        </p:nvSpPr>
        <p:spPr>
          <a:xfrm>
            <a:off x="101600" y="6069013"/>
            <a:ext cx="2743200" cy="685800"/>
          </a:xfrm>
        </p:spPr>
        <p:txBody>
          <a:bodyPr>
            <a:noAutofit/>
          </a:bodyPr>
          <a:lstStyle>
            <a:lvl1pPr algn="ctr">
              <a:defRPr sz="20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2C3BF29-DAE6-4035-970B-E257B05E9180}" type="datetimeFigureOut">
              <a:rPr lang="pl-PL"/>
              <a:pPr>
                <a:defRPr/>
              </a:pPr>
              <a:t>2015-09-02</a:t>
            </a:fld>
            <a:endParaRPr lang="pl-PL"/>
          </a:p>
        </p:txBody>
      </p:sp>
      <p:sp>
        <p:nvSpPr>
          <p:cNvPr id="10" name="Symbol zastępczy stopki 16"/>
          <p:cNvSpPr>
            <a:spLocks noGrp="1"/>
          </p:cNvSpPr>
          <p:nvPr>
            <p:ph type="ftr" sz="quarter" idx="11"/>
          </p:nvPr>
        </p:nvSpPr>
        <p:spPr>
          <a:xfrm>
            <a:off x="2781300" y="236539"/>
            <a:ext cx="78232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pl-PL">
              <a:solidFill>
                <a:srgbClr val="FFF5EB"/>
              </a:solidFill>
            </a:endParaRPr>
          </a:p>
        </p:txBody>
      </p:sp>
      <p:sp>
        <p:nvSpPr>
          <p:cNvPr id="11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2EA1123-BB14-4ED0-9391-F47664CF5EC1}" type="slidenum">
              <a:rPr lang="pl-PL">
                <a:solidFill>
                  <a:srgbClr val="FFF5EB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FFF5E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6982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1E476-47FC-4BF7-88D8-247B1795023D}" type="datetimeFigureOut">
              <a:rPr lang="pl-PL">
                <a:solidFill>
                  <a:srgbClr val="212745"/>
                </a:solidFill>
              </a:rPr>
              <a:pPr>
                <a:defRPr/>
              </a:pPr>
              <a:t>2015-09-02</a:t>
            </a:fld>
            <a:endParaRPr lang="pl-PL">
              <a:solidFill>
                <a:srgbClr val="212745"/>
              </a:solidFill>
            </a:endParaRPr>
          </a:p>
        </p:txBody>
      </p:sp>
      <p:sp>
        <p:nvSpPr>
          <p:cNvPr id="5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212745"/>
              </a:solidFill>
            </a:endParaRPr>
          </a:p>
        </p:txBody>
      </p:sp>
      <p:sp>
        <p:nvSpPr>
          <p:cNvPr id="6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C9CF6-DA4B-4F4F-8144-6CF5641FDFB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341394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6"/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5EB"/>
              </a:solidFill>
            </a:endParaRPr>
          </a:p>
        </p:txBody>
      </p:sp>
      <p:sp>
        <p:nvSpPr>
          <p:cNvPr id="5" name="Prostokąt 7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5EB"/>
              </a:solidFill>
            </a:endParaRPr>
          </a:p>
        </p:txBody>
      </p:sp>
      <p:sp>
        <p:nvSpPr>
          <p:cNvPr id="6" name="Prostokąt 8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5EB"/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7" name="Symbol zastępczy daty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28BD8-E550-4A0F-9B8D-C1813CFD8E63}" type="datetimeFigureOut">
              <a:rPr lang="pl-PL">
                <a:solidFill>
                  <a:srgbClr val="212745"/>
                </a:solidFill>
              </a:rPr>
              <a:pPr>
                <a:defRPr/>
              </a:pPr>
              <a:t>2015-09-02</a:t>
            </a:fld>
            <a:endParaRPr lang="pl-PL">
              <a:solidFill>
                <a:srgbClr val="212745"/>
              </a:solidFill>
            </a:endParaRPr>
          </a:p>
        </p:txBody>
      </p:sp>
      <p:sp>
        <p:nvSpPr>
          <p:cNvPr id="8" name="Symbol zastępczy numeru slajdu 12"/>
          <p:cNvSpPr>
            <a:spLocks noGrp="1"/>
          </p:cNvSpPr>
          <p:nvPr>
            <p:ph type="sldNum" sz="quarter" idx="11"/>
          </p:nvPr>
        </p:nvSpPr>
        <p:spPr>
          <a:xfrm>
            <a:off x="0" y="1752601"/>
            <a:ext cx="1727200" cy="701675"/>
          </a:xfrm>
        </p:spPr>
        <p:txBody>
          <a:bodyPr>
            <a:noAutofit/>
          </a:bodyPr>
          <a:lstStyle>
            <a:lvl1pPr>
              <a:defRPr sz="2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4A72494-BC9B-4951-B8BA-63BDD7930EB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  <p:sp>
        <p:nvSpPr>
          <p:cNvPr id="9" name="Symbol zastępczy stopki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2127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049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9D98036-66EF-435E-94EF-906F3229D573}" type="datetimeFigureOut">
              <a:rPr lang="pl-PL">
                <a:solidFill>
                  <a:srgbClr val="212745"/>
                </a:solidFill>
              </a:rPr>
              <a:pPr>
                <a:defRPr/>
              </a:pPr>
              <a:t>2015-09-02</a:t>
            </a:fld>
            <a:endParaRPr lang="pl-PL">
              <a:solidFill>
                <a:srgbClr val="212745"/>
              </a:solidFill>
            </a:endParaRPr>
          </a:p>
        </p:txBody>
      </p:sp>
      <p:sp>
        <p:nvSpPr>
          <p:cNvPr id="6" name="Symbol zastępczy numeru slajdu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442A65D-3F69-41E1-ABAD-B17B232694B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  <p:sp>
        <p:nvSpPr>
          <p:cNvPr id="7" name="Symbol zastępczy stopki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2127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3723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6" name="Symbol zastępczy tekstu 15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5" name="Symbol zastępczy tekstu 14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626D7F2-B667-4ABC-8C2D-9748F09E03B4}" type="datetimeFigureOut">
              <a:rPr lang="pl-PL">
                <a:solidFill>
                  <a:srgbClr val="212745"/>
                </a:solidFill>
              </a:rPr>
              <a:pPr>
                <a:defRPr/>
              </a:pPr>
              <a:t>2015-09-02</a:t>
            </a:fld>
            <a:endParaRPr lang="pl-PL">
              <a:solidFill>
                <a:srgbClr val="212745"/>
              </a:solidFill>
            </a:endParaRPr>
          </a:p>
        </p:txBody>
      </p:sp>
      <p:sp>
        <p:nvSpPr>
          <p:cNvPr id="8" name="Symbol zastępczy numeru slajdu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F1587C0-4184-48C4-860C-2F9D3F3379B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  <p:sp>
        <p:nvSpPr>
          <p:cNvPr id="9" name="Symbol zastępczy stopki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2127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745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00533-71CC-4B2E-8EC9-A1E03FB3B84C}" type="datetimeFigureOut">
              <a:rPr lang="pl-PL">
                <a:solidFill>
                  <a:srgbClr val="212745"/>
                </a:solidFill>
              </a:rPr>
              <a:pPr>
                <a:defRPr/>
              </a:pPr>
              <a:t>2015-09-02</a:t>
            </a:fld>
            <a:endParaRPr lang="pl-PL">
              <a:solidFill>
                <a:srgbClr val="212745"/>
              </a:solidFill>
            </a:endParaRPr>
          </a:p>
        </p:txBody>
      </p:sp>
      <p:sp>
        <p:nvSpPr>
          <p:cNvPr id="4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212745"/>
              </a:solidFill>
            </a:endParaRPr>
          </a:p>
        </p:txBody>
      </p:sp>
      <p:sp>
        <p:nvSpPr>
          <p:cNvPr id="5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D6ADB-8EB2-4CBD-B2A1-00A14B77FEC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314798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CEA0F-A735-4018-80AB-923318AB854C}" type="datetimeFigureOut">
              <a:rPr lang="pl-PL">
                <a:solidFill>
                  <a:srgbClr val="212745"/>
                </a:solidFill>
              </a:rPr>
              <a:pPr>
                <a:defRPr/>
              </a:pPr>
              <a:t>2015-09-02</a:t>
            </a:fld>
            <a:endParaRPr lang="pl-PL">
              <a:solidFill>
                <a:srgbClr val="212745"/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212745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FF5EDDC-8A39-4A44-A6B7-FA8B735B5A63}" type="slidenum">
              <a:rPr lang="pl-PL">
                <a:solidFill>
                  <a:srgbClr val="212745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2127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160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1E476-47FC-4BF7-88D8-247B1795023D}" type="datetimeFigureOut">
              <a:rPr lang="pl-PL">
                <a:solidFill>
                  <a:srgbClr val="212745"/>
                </a:solidFill>
              </a:rPr>
              <a:pPr>
                <a:defRPr/>
              </a:pPr>
              <a:t>2015-09-02</a:t>
            </a:fld>
            <a:endParaRPr lang="pl-PL">
              <a:solidFill>
                <a:srgbClr val="212745"/>
              </a:solidFill>
            </a:endParaRPr>
          </a:p>
        </p:txBody>
      </p:sp>
      <p:sp>
        <p:nvSpPr>
          <p:cNvPr id="5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212745"/>
              </a:solidFill>
            </a:endParaRPr>
          </a:p>
        </p:txBody>
      </p:sp>
      <p:sp>
        <p:nvSpPr>
          <p:cNvPr id="6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C9CF6-DA4B-4F4F-8144-6CF5641FDFB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40976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240B6-6244-472E-8722-2F9FCFADE0B9}" type="datetimeFigureOut">
              <a:rPr lang="pl-PL">
                <a:solidFill>
                  <a:srgbClr val="212745"/>
                </a:solidFill>
              </a:rPr>
              <a:pPr>
                <a:defRPr/>
              </a:pPr>
              <a:t>2015-09-02</a:t>
            </a:fld>
            <a:endParaRPr lang="pl-PL">
              <a:solidFill>
                <a:srgbClr val="212745"/>
              </a:solidFill>
            </a:endParaRPr>
          </a:p>
        </p:txBody>
      </p:sp>
      <p:sp>
        <p:nvSpPr>
          <p:cNvPr id="6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212745"/>
              </a:solidFill>
            </a:endParaRPr>
          </a:p>
        </p:txBody>
      </p:sp>
      <p:sp>
        <p:nvSpPr>
          <p:cNvPr id="7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D9825-6C31-43A9-A927-10FFFD95C3C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370891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7"/>
          <p:cNvSpPr/>
          <p:nvPr/>
        </p:nvSpPr>
        <p:spPr bwMode="white">
          <a:xfrm>
            <a:off x="-12700" y="4572001"/>
            <a:ext cx="12192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5EB"/>
              </a:solidFill>
            </a:endParaRPr>
          </a:p>
        </p:txBody>
      </p:sp>
      <p:sp>
        <p:nvSpPr>
          <p:cNvPr id="6" name="Prostokąt 8"/>
          <p:cNvSpPr/>
          <p:nvPr/>
        </p:nvSpPr>
        <p:spPr>
          <a:xfrm>
            <a:off x="-12699" y="4664075"/>
            <a:ext cx="1951567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5EB"/>
              </a:solidFill>
            </a:endParaRPr>
          </a:p>
        </p:txBody>
      </p:sp>
      <p:sp>
        <p:nvSpPr>
          <p:cNvPr id="7" name="Prostokąt 9"/>
          <p:cNvSpPr/>
          <p:nvPr/>
        </p:nvSpPr>
        <p:spPr>
          <a:xfrm>
            <a:off x="2059517" y="4654550"/>
            <a:ext cx="10132483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5EB"/>
              </a:solidFill>
            </a:endParaRPr>
          </a:p>
        </p:txBody>
      </p:sp>
      <p:sp>
        <p:nvSpPr>
          <p:cNvPr id="8" name="Prostokąt 10"/>
          <p:cNvSpPr/>
          <p:nvPr/>
        </p:nvSpPr>
        <p:spPr bwMode="white">
          <a:xfrm>
            <a:off x="1930401" y="1"/>
            <a:ext cx="133351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5EB"/>
              </a:solidFill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9" name="Symbol zastępczy daty 11"/>
          <p:cNvSpPr>
            <a:spLocks noGrp="1"/>
          </p:cNvSpPr>
          <p:nvPr>
            <p:ph type="dt" sz="half" idx="10"/>
          </p:nvPr>
        </p:nvSpPr>
        <p:spPr>
          <a:xfrm>
            <a:off x="8331200" y="6248401"/>
            <a:ext cx="3556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122643D-28A4-46EA-AB8B-7E6E4DF56887}" type="datetimeFigureOut">
              <a:rPr lang="pl-PL">
                <a:solidFill>
                  <a:srgbClr val="212745"/>
                </a:solidFill>
              </a:rPr>
              <a:pPr>
                <a:defRPr/>
              </a:pPr>
              <a:t>2015-09-02</a:t>
            </a:fld>
            <a:endParaRPr lang="pl-PL">
              <a:solidFill>
                <a:srgbClr val="212745"/>
              </a:solidFill>
            </a:endParaRPr>
          </a:p>
        </p:txBody>
      </p:sp>
      <p:sp>
        <p:nvSpPr>
          <p:cNvPr id="10" name="Symbol zastępczy numeru slajdu 12"/>
          <p:cNvSpPr>
            <a:spLocks noGrp="1"/>
          </p:cNvSpPr>
          <p:nvPr>
            <p:ph type="sldNum" sz="quarter" idx="11"/>
          </p:nvPr>
        </p:nvSpPr>
        <p:spPr>
          <a:xfrm>
            <a:off x="0" y="4667251"/>
            <a:ext cx="1930400" cy="663575"/>
          </a:xfrm>
        </p:spPr>
        <p:txBody>
          <a:bodyPr rtlCol="0"/>
          <a:lstStyle>
            <a:lvl1pPr>
              <a:defRPr sz="2800" smtClean="0"/>
            </a:lvl1pPr>
          </a:lstStyle>
          <a:p>
            <a:pPr>
              <a:defRPr/>
            </a:pPr>
            <a:fld id="{B27B7F4A-2E08-4E4C-83E3-B61E63E8223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  <p:sp>
        <p:nvSpPr>
          <p:cNvPr id="11" name="Symbol zastępczy stopki 13"/>
          <p:cNvSpPr>
            <a:spLocks noGrp="1"/>
          </p:cNvSpPr>
          <p:nvPr>
            <p:ph type="ftr" sz="quarter" idx="12"/>
          </p:nvPr>
        </p:nvSpPr>
        <p:spPr>
          <a:xfrm>
            <a:off x="2133600" y="6248401"/>
            <a:ext cx="6096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2127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4615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BE930-73AB-4B3C-B2EF-76E71C1BE53B}" type="datetimeFigureOut">
              <a:rPr lang="pl-PL">
                <a:solidFill>
                  <a:srgbClr val="212745"/>
                </a:solidFill>
              </a:rPr>
              <a:pPr>
                <a:defRPr/>
              </a:pPr>
              <a:t>2015-09-02</a:t>
            </a:fld>
            <a:endParaRPr lang="pl-PL">
              <a:solidFill>
                <a:srgbClr val="212745"/>
              </a:solidFill>
            </a:endParaRPr>
          </a:p>
        </p:txBody>
      </p:sp>
      <p:sp>
        <p:nvSpPr>
          <p:cNvPr id="5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212745"/>
              </a:solidFill>
            </a:endParaRPr>
          </a:p>
        </p:txBody>
      </p:sp>
      <p:sp>
        <p:nvSpPr>
          <p:cNvPr id="6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106DD-F11A-48D4-93D6-48181A8A175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061984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6"/>
          <p:cNvSpPr/>
          <p:nvPr/>
        </p:nvSpPr>
        <p:spPr bwMode="white">
          <a:xfrm>
            <a:off x="8128001" y="0"/>
            <a:ext cx="427567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5EB"/>
              </a:solidFill>
            </a:endParaRPr>
          </a:p>
        </p:txBody>
      </p:sp>
      <p:sp>
        <p:nvSpPr>
          <p:cNvPr id="5" name="Prostokąt 7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5EB"/>
              </a:solidFill>
            </a:endParaRPr>
          </a:p>
        </p:txBody>
      </p:sp>
      <p:sp>
        <p:nvSpPr>
          <p:cNvPr id="6" name="Prostokąt 8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5EB"/>
              </a:solidFill>
            </a:endParaRPr>
          </a:p>
        </p:txBody>
      </p:sp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37600" y="609601"/>
            <a:ext cx="2743200" cy="551656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8737600" y="6248401"/>
            <a:ext cx="2946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4A69BC-8546-4ABA-B5E0-B70DB4769795}" type="datetimeFigureOut">
              <a:rPr lang="pl-PL">
                <a:solidFill>
                  <a:srgbClr val="212745"/>
                </a:solidFill>
              </a:rPr>
              <a:pPr>
                <a:defRPr/>
              </a:pPr>
              <a:t>2015-09-02</a:t>
            </a:fld>
            <a:endParaRPr lang="pl-PL">
              <a:solidFill>
                <a:srgbClr val="212745"/>
              </a:solidFill>
            </a:endParaRPr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609601" y="6248401"/>
            <a:ext cx="743161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212745"/>
              </a:solidFill>
            </a:endParaRPr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>
          <a:xfrm rot="5400000">
            <a:off x="8075084" y="103717"/>
            <a:ext cx="533400" cy="32596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6FCD7B-B6A6-4762-9838-3B1046A0A04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323419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128000" y="6248401"/>
            <a:ext cx="3556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68550D-E59E-4268-AA8D-16A7249170BF}" type="datetimeFigureOut">
              <a:rPr lang="pl-PL">
                <a:solidFill>
                  <a:srgbClr val="212745"/>
                </a:solidFill>
              </a:rPr>
              <a:pPr>
                <a:defRPr/>
              </a:pPr>
              <a:t>2015-09-02</a:t>
            </a:fld>
            <a:endParaRPr lang="pl-PL">
              <a:solidFill>
                <a:srgbClr val="21274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12801" y="6248401"/>
            <a:ext cx="722841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21274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1271589"/>
            <a:ext cx="7112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469D91-0046-4840-A4FC-8CF118BD915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294068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6"/>
          <p:cNvSpPr/>
          <p:nvPr/>
        </p:nvSpPr>
        <p:spPr bwMode="white">
          <a:xfrm>
            <a:off x="0" y="5970588"/>
            <a:ext cx="12192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5EB"/>
              </a:solidFill>
            </a:endParaRPr>
          </a:p>
        </p:txBody>
      </p:sp>
      <p:sp>
        <p:nvSpPr>
          <p:cNvPr id="5" name="Prostokąt 9"/>
          <p:cNvSpPr/>
          <p:nvPr/>
        </p:nvSpPr>
        <p:spPr>
          <a:xfrm>
            <a:off x="-12700" y="6053139"/>
            <a:ext cx="2999317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5EB"/>
              </a:solidFill>
            </a:endParaRPr>
          </a:p>
        </p:txBody>
      </p:sp>
      <p:sp>
        <p:nvSpPr>
          <p:cNvPr id="6" name="Prostokąt 10"/>
          <p:cNvSpPr/>
          <p:nvPr/>
        </p:nvSpPr>
        <p:spPr>
          <a:xfrm>
            <a:off x="3145368" y="6043614"/>
            <a:ext cx="9046633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5EB"/>
              </a:solidFill>
            </a:endParaRPr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7" name="Symbol zastępczy daty 27"/>
          <p:cNvSpPr>
            <a:spLocks noGrp="1"/>
          </p:cNvSpPr>
          <p:nvPr>
            <p:ph type="dt" sz="half" idx="10"/>
          </p:nvPr>
        </p:nvSpPr>
        <p:spPr>
          <a:xfrm>
            <a:off x="101600" y="6069013"/>
            <a:ext cx="2743200" cy="685800"/>
          </a:xfrm>
        </p:spPr>
        <p:txBody>
          <a:bodyPr>
            <a:noAutofit/>
          </a:bodyPr>
          <a:lstStyle>
            <a:lvl1pPr algn="ctr">
              <a:defRPr sz="20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2C3BF29-DAE6-4035-970B-E257B05E9180}" type="datetimeFigureOut">
              <a:rPr lang="pl-PL"/>
              <a:pPr>
                <a:defRPr/>
              </a:pPr>
              <a:t>2015-09-02</a:t>
            </a:fld>
            <a:endParaRPr lang="pl-PL"/>
          </a:p>
        </p:txBody>
      </p:sp>
      <p:sp>
        <p:nvSpPr>
          <p:cNvPr id="10" name="Symbol zastępczy stopki 16"/>
          <p:cNvSpPr>
            <a:spLocks noGrp="1"/>
          </p:cNvSpPr>
          <p:nvPr>
            <p:ph type="ftr" sz="quarter" idx="11"/>
          </p:nvPr>
        </p:nvSpPr>
        <p:spPr>
          <a:xfrm>
            <a:off x="2781300" y="236539"/>
            <a:ext cx="78232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pl-PL">
              <a:solidFill>
                <a:srgbClr val="FFF5EB"/>
              </a:solidFill>
            </a:endParaRPr>
          </a:p>
        </p:txBody>
      </p:sp>
      <p:sp>
        <p:nvSpPr>
          <p:cNvPr id="11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2EA1123-BB14-4ED0-9391-F47664CF5EC1}" type="slidenum">
              <a:rPr lang="pl-PL">
                <a:solidFill>
                  <a:srgbClr val="FFF5EB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FFF5E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8048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1E476-47FC-4BF7-88D8-247B1795023D}" type="datetimeFigureOut">
              <a:rPr lang="pl-PL">
                <a:solidFill>
                  <a:srgbClr val="212745"/>
                </a:solidFill>
              </a:rPr>
              <a:pPr>
                <a:defRPr/>
              </a:pPr>
              <a:t>2015-09-02</a:t>
            </a:fld>
            <a:endParaRPr lang="pl-PL">
              <a:solidFill>
                <a:srgbClr val="212745"/>
              </a:solidFill>
            </a:endParaRPr>
          </a:p>
        </p:txBody>
      </p:sp>
      <p:sp>
        <p:nvSpPr>
          <p:cNvPr id="5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212745"/>
              </a:solidFill>
            </a:endParaRPr>
          </a:p>
        </p:txBody>
      </p:sp>
      <p:sp>
        <p:nvSpPr>
          <p:cNvPr id="6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C9CF6-DA4B-4F4F-8144-6CF5641FDFB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734889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6"/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5EB"/>
              </a:solidFill>
            </a:endParaRPr>
          </a:p>
        </p:txBody>
      </p:sp>
      <p:sp>
        <p:nvSpPr>
          <p:cNvPr id="5" name="Prostokąt 7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5EB"/>
              </a:solidFill>
            </a:endParaRPr>
          </a:p>
        </p:txBody>
      </p:sp>
      <p:sp>
        <p:nvSpPr>
          <p:cNvPr id="6" name="Prostokąt 8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5EB"/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7" name="Symbol zastępczy daty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28BD8-E550-4A0F-9B8D-C1813CFD8E63}" type="datetimeFigureOut">
              <a:rPr lang="pl-PL">
                <a:solidFill>
                  <a:srgbClr val="212745"/>
                </a:solidFill>
              </a:rPr>
              <a:pPr>
                <a:defRPr/>
              </a:pPr>
              <a:t>2015-09-02</a:t>
            </a:fld>
            <a:endParaRPr lang="pl-PL">
              <a:solidFill>
                <a:srgbClr val="212745"/>
              </a:solidFill>
            </a:endParaRPr>
          </a:p>
        </p:txBody>
      </p:sp>
      <p:sp>
        <p:nvSpPr>
          <p:cNvPr id="8" name="Symbol zastępczy numeru slajdu 12"/>
          <p:cNvSpPr>
            <a:spLocks noGrp="1"/>
          </p:cNvSpPr>
          <p:nvPr>
            <p:ph type="sldNum" sz="quarter" idx="11"/>
          </p:nvPr>
        </p:nvSpPr>
        <p:spPr>
          <a:xfrm>
            <a:off x="0" y="1752601"/>
            <a:ext cx="1727200" cy="701675"/>
          </a:xfrm>
        </p:spPr>
        <p:txBody>
          <a:bodyPr>
            <a:noAutofit/>
          </a:bodyPr>
          <a:lstStyle>
            <a:lvl1pPr>
              <a:defRPr sz="2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4A72494-BC9B-4951-B8BA-63BDD7930EB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  <p:sp>
        <p:nvSpPr>
          <p:cNvPr id="9" name="Symbol zastępczy stopki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2127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2087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9D98036-66EF-435E-94EF-906F3229D573}" type="datetimeFigureOut">
              <a:rPr lang="pl-PL">
                <a:solidFill>
                  <a:srgbClr val="212745"/>
                </a:solidFill>
              </a:rPr>
              <a:pPr>
                <a:defRPr/>
              </a:pPr>
              <a:t>2015-09-02</a:t>
            </a:fld>
            <a:endParaRPr lang="pl-PL">
              <a:solidFill>
                <a:srgbClr val="212745"/>
              </a:solidFill>
            </a:endParaRPr>
          </a:p>
        </p:txBody>
      </p:sp>
      <p:sp>
        <p:nvSpPr>
          <p:cNvPr id="6" name="Symbol zastępczy numeru slajdu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442A65D-3F69-41E1-ABAD-B17B232694B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  <p:sp>
        <p:nvSpPr>
          <p:cNvPr id="7" name="Symbol zastępczy stopki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2127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0012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6" name="Symbol zastępczy tekstu 15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5" name="Symbol zastępczy tekstu 14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626D7F2-B667-4ABC-8C2D-9748F09E03B4}" type="datetimeFigureOut">
              <a:rPr lang="pl-PL">
                <a:solidFill>
                  <a:srgbClr val="212745"/>
                </a:solidFill>
              </a:rPr>
              <a:pPr>
                <a:defRPr/>
              </a:pPr>
              <a:t>2015-09-02</a:t>
            </a:fld>
            <a:endParaRPr lang="pl-PL">
              <a:solidFill>
                <a:srgbClr val="212745"/>
              </a:solidFill>
            </a:endParaRPr>
          </a:p>
        </p:txBody>
      </p:sp>
      <p:sp>
        <p:nvSpPr>
          <p:cNvPr id="8" name="Symbol zastępczy numeru slajdu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F1587C0-4184-48C4-860C-2F9D3F3379B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  <p:sp>
        <p:nvSpPr>
          <p:cNvPr id="9" name="Symbol zastępczy stopki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2127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502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6"/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5EB"/>
              </a:solidFill>
            </a:endParaRPr>
          </a:p>
        </p:txBody>
      </p:sp>
      <p:sp>
        <p:nvSpPr>
          <p:cNvPr id="5" name="Prostokąt 7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5EB"/>
              </a:solidFill>
            </a:endParaRPr>
          </a:p>
        </p:txBody>
      </p:sp>
      <p:sp>
        <p:nvSpPr>
          <p:cNvPr id="6" name="Prostokąt 8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5EB"/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7" name="Symbol zastępczy daty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28BD8-E550-4A0F-9B8D-C1813CFD8E63}" type="datetimeFigureOut">
              <a:rPr lang="pl-PL">
                <a:solidFill>
                  <a:srgbClr val="212745"/>
                </a:solidFill>
              </a:rPr>
              <a:pPr>
                <a:defRPr/>
              </a:pPr>
              <a:t>2015-09-02</a:t>
            </a:fld>
            <a:endParaRPr lang="pl-PL">
              <a:solidFill>
                <a:srgbClr val="212745"/>
              </a:solidFill>
            </a:endParaRPr>
          </a:p>
        </p:txBody>
      </p:sp>
      <p:sp>
        <p:nvSpPr>
          <p:cNvPr id="8" name="Symbol zastępczy numeru slajdu 12"/>
          <p:cNvSpPr>
            <a:spLocks noGrp="1"/>
          </p:cNvSpPr>
          <p:nvPr>
            <p:ph type="sldNum" sz="quarter" idx="11"/>
          </p:nvPr>
        </p:nvSpPr>
        <p:spPr>
          <a:xfrm>
            <a:off x="0" y="1752601"/>
            <a:ext cx="1727200" cy="701675"/>
          </a:xfrm>
        </p:spPr>
        <p:txBody>
          <a:bodyPr>
            <a:noAutofit/>
          </a:bodyPr>
          <a:lstStyle>
            <a:lvl1pPr>
              <a:defRPr sz="2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4A72494-BC9B-4951-B8BA-63BDD7930EB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  <p:sp>
        <p:nvSpPr>
          <p:cNvPr id="9" name="Symbol zastępczy stopki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2127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673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00533-71CC-4B2E-8EC9-A1E03FB3B84C}" type="datetimeFigureOut">
              <a:rPr lang="pl-PL">
                <a:solidFill>
                  <a:srgbClr val="212745"/>
                </a:solidFill>
              </a:rPr>
              <a:pPr>
                <a:defRPr/>
              </a:pPr>
              <a:t>2015-09-02</a:t>
            </a:fld>
            <a:endParaRPr lang="pl-PL">
              <a:solidFill>
                <a:srgbClr val="212745"/>
              </a:solidFill>
            </a:endParaRPr>
          </a:p>
        </p:txBody>
      </p:sp>
      <p:sp>
        <p:nvSpPr>
          <p:cNvPr id="4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212745"/>
              </a:solidFill>
            </a:endParaRPr>
          </a:p>
        </p:txBody>
      </p:sp>
      <p:sp>
        <p:nvSpPr>
          <p:cNvPr id="5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D6ADB-8EB2-4CBD-B2A1-00A14B77FEC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98243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CEA0F-A735-4018-80AB-923318AB854C}" type="datetimeFigureOut">
              <a:rPr lang="pl-PL">
                <a:solidFill>
                  <a:srgbClr val="212745"/>
                </a:solidFill>
              </a:rPr>
              <a:pPr>
                <a:defRPr/>
              </a:pPr>
              <a:t>2015-09-02</a:t>
            </a:fld>
            <a:endParaRPr lang="pl-PL">
              <a:solidFill>
                <a:srgbClr val="212745"/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212745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FF5EDDC-8A39-4A44-A6B7-FA8B735B5A63}" type="slidenum">
              <a:rPr lang="pl-PL">
                <a:solidFill>
                  <a:srgbClr val="212745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2127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9419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240B6-6244-472E-8722-2F9FCFADE0B9}" type="datetimeFigureOut">
              <a:rPr lang="pl-PL">
                <a:solidFill>
                  <a:srgbClr val="212745"/>
                </a:solidFill>
              </a:rPr>
              <a:pPr>
                <a:defRPr/>
              </a:pPr>
              <a:t>2015-09-02</a:t>
            </a:fld>
            <a:endParaRPr lang="pl-PL">
              <a:solidFill>
                <a:srgbClr val="212745"/>
              </a:solidFill>
            </a:endParaRPr>
          </a:p>
        </p:txBody>
      </p:sp>
      <p:sp>
        <p:nvSpPr>
          <p:cNvPr id="6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212745"/>
              </a:solidFill>
            </a:endParaRPr>
          </a:p>
        </p:txBody>
      </p:sp>
      <p:sp>
        <p:nvSpPr>
          <p:cNvPr id="7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D9825-6C31-43A9-A927-10FFFD95C3C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715719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7"/>
          <p:cNvSpPr/>
          <p:nvPr/>
        </p:nvSpPr>
        <p:spPr bwMode="white">
          <a:xfrm>
            <a:off x="-12700" y="4572001"/>
            <a:ext cx="12192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5EB"/>
              </a:solidFill>
            </a:endParaRPr>
          </a:p>
        </p:txBody>
      </p:sp>
      <p:sp>
        <p:nvSpPr>
          <p:cNvPr id="6" name="Prostokąt 8"/>
          <p:cNvSpPr/>
          <p:nvPr/>
        </p:nvSpPr>
        <p:spPr>
          <a:xfrm>
            <a:off x="-12699" y="4664075"/>
            <a:ext cx="1951567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5EB"/>
              </a:solidFill>
            </a:endParaRPr>
          </a:p>
        </p:txBody>
      </p:sp>
      <p:sp>
        <p:nvSpPr>
          <p:cNvPr id="7" name="Prostokąt 9"/>
          <p:cNvSpPr/>
          <p:nvPr/>
        </p:nvSpPr>
        <p:spPr>
          <a:xfrm>
            <a:off x="2059517" y="4654550"/>
            <a:ext cx="10132483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5EB"/>
              </a:solidFill>
            </a:endParaRPr>
          </a:p>
        </p:txBody>
      </p:sp>
      <p:sp>
        <p:nvSpPr>
          <p:cNvPr id="8" name="Prostokąt 10"/>
          <p:cNvSpPr/>
          <p:nvPr/>
        </p:nvSpPr>
        <p:spPr bwMode="white">
          <a:xfrm>
            <a:off x="1930401" y="1"/>
            <a:ext cx="133351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5EB"/>
              </a:solidFill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9" name="Symbol zastępczy daty 11"/>
          <p:cNvSpPr>
            <a:spLocks noGrp="1"/>
          </p:cNvSpPr>
          <p:nvPr>
            <p:ph type="dt" sz="half" idx="10"/>
          </p:nvPr>
        </p:nvSpPr>
        <p:spPr>
          <a:xfrm>
            <a:off x="8331200" y="6248401"/>
            <a:ext cx="3556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122643D-28A4-46EA-AB8B-7E6E4DF56887}" type="datetimeFigureOut">
              <a:rPr lang="pl-PL">
                <a:solidFill>
                  <a:srgbClr val="212745"/>
                </a:solidFill>
              </a:rPr>
              <a:pPr>
                <a:defRPr/>
              </a:pPr>
              <a:t>2015-09-02</a:t>
            </a:fld>
            <a:endParaRPr lang="pl-PL">
              <a:solidFill>
                <a:srgbClr val="212745"/>
              </a:solidFill>
            </a:endParaRPr>
          </a:p>
        </p:txBody>
      </p:sp>
      <p:sp>
        <p:nvSpPr>
          <p:cNvPr id="10" name="Symbol zastępczy numeru slajdu 12"/>
          <p:cNvSpPr>
            <a:spLocks noGrp="1"/>
          </p:cNvSpPr>
          <p:nvPr>
            <p:ph type="sldNum" sz="quarter" idx="11"/>
          </p:nvPr>
        </p:nvSpPr>
        <p:spPr>
          <a:xfrm>
            <a:off x="0" y="4667251"/>
            <a:ext cx="1930400" cy="663575"/>
          </a:xfrm>
        </p:spPr>
        <p:txBody>
          <a:bodyPr rtlCol="0"/>
          <a:lstStyle>
            <a:lvl1pPr>
              <a:defRPr sz="2800" smtClean="0"/>
            </a:lvl1pPr>
          </a:lstStyle>
          <a:p>
            <a:pPr>
              <a:defRPr/>
            </a:pPr>
            <a:fld id="{B27B7F4A-2E08-4E4C-83E3-B61E63E8223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  <p:sp>
        <p:nvSpPr>
          <p:cNvPr id="11" name="Symbol zastępczy stopki 13"/>
          <p:cNvSpPr>
            <a:spLocks noGrp="1"/>
          </p:cNvSpPr>
          <p:nvPr>
            <p:ph type="ftr" sz="quarter" idx="12"/>
          </p:nvPr>
        </p:nvSpPr>
        <p:spPr>
          <a:xfrm>
            <a:off x="2133600" y="6248401"/>
            <a:ext cx="6096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2127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7418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BE930-73AB-4B3C-B2EF-76E71C1BE53B}" type="datetimeFigureOut">
              <a:rPr lang="pl-PL">
                <a:solidFill>
                  <a:srgbClr val="212745"/>
                </a:solidFill>
              </a:rPr>
              <a:pPr>
                <a:defRPr/>
              </a:pPr>
              <a:t>2015-09-02</a:t>
            </a:fld>
            <a:endParaRPr lang="pl-PL">
              <a:solidFill>
                <a:srgbClr val="212745"/>
              </a:solidFill>
            </a:endParaRPr>
          </a:p>
        </p:txBody>
      </p:sp>
      <p:sp>
        <p:nvSpPr>
          <p:cNvPr id="5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212745"/>
              </a:solidFill>
            </a:endParaRPr>
          </a:p>
        </p:txBody>
      </p:sp>
      <p:sp>
        <p:nvSpPr>
          <p:cNvPr id="6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106DD-F11A-48D4-93D6-48181A8A175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453075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6"/>
          <p:cNvSpPr/>
          <p:nvPr/>
        </p:nvSpPr>
        <p:spPr bwMode="white">
          <a:xfrm>
            <a:off x="8128001" y="0"/>
            <a:ext cx="427567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5EB"/>
              </a:solidFill>
            </a:endParaRPr>
          </a:p>
        </p:txBody>
      </p:sp>
      <p:sp>
        <p:nvSpPr>
          <p:cNvPr id="5" name="Prostokąt 7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5EB"/>
              </a:solidFill>
            </a:endParaRPr>
          </a:p>
        </p:txBody>
      </p:sp>
      <p:sp>
        <p:nvSpPr>
          <p:cNvPr id="6" name="Prostokąt 8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5EB"/>
              </a:solidFill>
            </a:endParaRPr>
          </a:p>
        </p:txBody>
      </p:sp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37600" y="609601"/>
            <a:ext cx="2743200" cy="551656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8737600" y="6248401"/>
            <a:ext cx="2946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4A69BC-8546-4ABA-B5E0-B70DB4769795}" type="datetimeFigureOut">
              <a:rPr lang="pl-PL">
                <a:solidFill>
                  <a:srgbClr val="212745"/>
                </a:solidFill>
              </a:rPr>
              <a:pPr>
                <a:defRPr/>
              </a:pPr>
              <a:t>2015-09-02</a:t>
            </a:fld>
            <a:endParaRPr lang="pl-PL">
              <a:solidFill>
                <a:srgbClr val="212745"/>
              </a:solidFill>
            </a:endParaRPr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609601" y="6248401"/>
            <a:ext cx="743161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212745"/>
              </a:solidFill>
            </a:endParaRPr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>
          <a:xfrm rot="5400000">
            <a:off x="8075084" y="103717"/>
            <a:ext cx="533400" cy="32596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6FCD7B-B6A6-4762-9838-3B1046A0A04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177493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128000" y="6248401"/>
            <a:ext cx="3556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68550D-E59E-4268-AA8D-16A7249170BF}" type="datetimeFigureOut">
              <a:rPr lang="pl-PL">
                <a:solidFill>
                  <a:srgbClr val="212745"/>
                </a:solidFill>
              </a:rPr>
              <a:pPr>
                <a:defRPr/>
              </a:pPr>
              <a:t>2015-09-02</a:t>
            </a:fld>
            <a:endParaRPr lang="pl-PL">
              <a:solidFill>
                <a:srgbClr val="21274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12801" y="6248401"/>
            <a:ext cx="722841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21274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1271589"/>
            <a:ext cx="7112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469D91-0046-4840-A4FC-8CF118BD915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93266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9D98036-66EF-435E-94EF-906F3229D573}" type="datetimeFigureOut">
              <a:rPr lang="pl-PL">
                <a:solidFill>
                  <a:srgbClr val="212745"/>
                </a:solidFill>
              </a:rPr>
              <a:pPr>
                <a:defRPr/>
              </a:pPr>
              <a:t>2015-09-02</a:t>
            </a:fld>
            <a:endParaRPr lang="pl-PL">
              <a:solidFill>
                <a:srgbClr val="212745"/>
              </a:solidFill>
            </a:endParaRPr>
          </a:p>
        </p:txBody>
      </p:sp>
      <p:sp>
        <p:nvSpPr>
          <p:cNvPr id="6" name="Symbol zastępczy numeru slajdu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442A65D-3F69-41E1-ABAD-B17B232694B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  <p:sp>
        <p:nvSpPr>
          <p:cNvPr id="7" name="Symbol zastępczy stopki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2127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319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6" name="Symbol zastępczy tekstu 15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5" name="Symbol zastępczy tekstu 14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626D7F2-B667-4ABC-8C2D-9748F09E03B4}" type="datetimeFigureOut">
              <a:rPr lang="pl-PL">
                <a:solidFill>
                  <a:srgbClr val="212745"/>
                </a:solidFill>
              </a:rPr>
              <a:pPr>
                <a:defRPr/>
              </a:pPr>
              <a:t>2015-09-02</a:t>
            </a:fld>
            <a:endParaRPr lang="pl-PL">
              <a:solidFill>
                <a:srgbClr val="212745"/>
              </a:solidFill>
            </a:endParaRPr>
          </a:p>
        </p:txBody>
      </p:sp>
      <p:sp>
        <p:nvSpPr>
          <p:cNvPr id="8" name="Symbol zastępczy numeru slajdu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F1587C0-4184-48C4-860C-2F9D3F3379B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  <p:sp>
        <p:nvSpPr>
          <p:cNvPr id="9" name="Symbol zastępczy stopki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2127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381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00533-71CC-4B2E-8EC9-A1E03FB3B84C}" type="datetimeFigureOut">
              <a:rPr lang="pl-PL">
                <a:solidFill>
                  <a:srgbClr val="212745"/>
                </a:solidFill>
              </a:rPr>
              <a:pPr>
                <a:defRPr/>
              </a:pPr>
              <a:t>2015-09-02</a:t>
            </a:fld>
            <a:endParaRPr lang="pl-PL">
              <a:solidFill>
                <a:srgbClr val="212745"/>
              </a:solidFill>
            </a:endParaRPr>
          </a:p>
        </p:txBody>
      </p:sp>
      <p:sp>
        <p:nvSpPr>
          <p:cNvPr id="4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212745"/>
              </a:solidFill>
            </a:endParaRPr>
          </a:p>
        </p:txBody>
      </p:sp>
      <p:sp>
        <p:nvSpPr>
          <p:cNvPr id="5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D6ADB-8EB2-4CBD-B2A1-00A14B77FEC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01197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CEA0F-A735-4018-80AB-923318AB854C}" type="datetimeFigureOut">
              <a:rPr lang="pl-PL">
                <a:solidFill>
                  <a:srgbClr val="212745"/>
                </a:solidFill>
              </a:rPr>
              <a:pPr>
                <a:defRPr/>
              </a:pPr>
              <a:t>2015-09-02</a:t>
            </a:fld>
            <a:endParaRPr lang="pl-PL">
              <a:solidFill>
                <a:srgbClr val="212745"/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212745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FF5EDDC-8A39-4A44-A6B7-FA8B735B5A63}" type="slidenum">
              <a:rPr lang="pl-PL">
                <a:solidFill>
                  <a:srgbClr val="212745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2127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297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240B6-6244-472E-8722-2F9FCFADE0B9}" type="datetimeFigureOut">
              <a:rPr lang="pl-PL">
                <a:solidFill>
                  <a:srgbClr val="212745"/>
                </a:solidFill>
              </a:rPr>
              <a:pPr>
                <a:defRPr/>
              </a:pPr>
              <a:t>2015-09-02</a:t>
            </a:fld>
            <a:endParaRPr lang="pl-PL">
              <a:solidFill>
                <a:srgbClr val="212745"/>
              </a:solidFill>
            </a:endParaRPr>
          </a:p>
        </p:txBody>
      </p:sp>
      <p:sp>
        <p:nvSpPr>
          <p:cNvPr id="6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212745"/>
              </a:solidFill>
            </a:endParaRPr>
          </a:p>
        </p:txBody>
      </p:sp>
      <p:sp>
        <p:nvSpPr>
          <p:cNvPr id="7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D9825-6C31-43A9-A927-10FFFD95C3C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3553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7"/>
          <p:cNvSpPr/>
          <p:nvPr/>
        </p:nvSpPr>
        <p:spPr bwMode="white">
          <a:xfrm>
            <a:off x="-12700" y="4572001"/>
            <a:ext cx="12192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5EB"/>
              </a:solidFill>
            </a:endParaRPr>
          </a:p>
        </p:txBody>
      </p:sp>
      <p:sp>
        <p:nvSpPr>
          <p:cNvPr id="6" name="Prostokąt 8"/>
          <p:cNvSpPr/>
          <p:nvPr/>
        </p:nvSpPr>
        <p:spPr>
          <a:xfrm>
            <a:off x="-12699" y="4664075"/>
            <a:ext cx="1951567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5EB"/>
              </a:solidFill>
            </a:endParaRPr>
          </a:p>
        </p:txBody>
      </p:sp>
      <p:sp>
        <p:nvSpPr>
          <p:cNvPr id="7" name="Prostokąt 9"/>
          <p:cNvSpPr/>
          <p:nvPr/>
        </p:nvSpPr>
        <p:spPr>
          <a:xfrm>
            <a:off x="2059517" y="4654550"/>
            <a:ext cx="10132483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5EB"/>
              </a:solidFill>
            </a:endParaRPr>
          </a:p>
        </p:txBody>
      </p:sp>
      <p:sp>
        <p:nvSpPr>
          <p:cNvPr id="8" name="Prostokąt 10"/>
          <p:cNvSpPr/>
          <p:nvPr/>
        </p:nvSpPr>
        <p:spPr bwMode="white">
          <a:xfrm>
            <a:off x="1930401" y="1"/>
            <a:ext cx="133351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5EB"/>
              </a:solidFill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9" name="Symbol zastępczy daty 11"/>
          <p:cNvSpPr>
            <a:spLocks noGrp="1"/>
          </p:cNvSpPr>
          <p:nvPr>
            <p:ph type="dt" sz="half" idx="10"/>
          </p:nvPr>
        </p:nvSpPr>
        <p:spPr>
          <a:xfrm>
            <a:off x="8331200" y="6248401"/>
            <a:ext cx="3556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122643D-28A4-46EA-AB8B-7E6E4DF56887}" type="datetimeFigureOut">
              <a:rPr lang="pl-PL">
                <a:solidFill>
                  <a:srgbClr val="212745"/>
                </a:solidFill>
              </a:rPr>
              <a:pPr>
                <a:defRPr/>
              </a:pPr>
              <a:t>2015-09-02</a:t>
            </a:fld>
            <a:endParaRPr lang="pl-PL">
              <a:solidFill>
                <a:srgbClr val="212745"/>
              </a:solidFill>
            </a:endParaRPr>
          </a:p>
        </p:txBody>
      </p:sp>
      <p:sp>
        <p:nvSpPr>
          <p:cNvPr id="10" name="Symbol zastępczy numeru slajdu 12"/>
          <p:cNvSpPr>
            <a:spLocks noGrp="1"/>
          </p:cNvSpPr>
          <p:nvPr>
            <p:ph type="sldNum" sz="quarter" idx="11"/>
          </p:nvPr>
        </p:nvSpPr>
        <p:spPr>
          <a:xfrm>
            <a:off x="0" y="4667251"/>
            <a:ext cx="1930400" cy="663575"/>
          </a:xfrm>
        </p:spPr>
        <p:txBody>
          <a:bodyPr rtlCol="0"/>
          <a:lstStyle>
            <a:lvl1pPr>
              <a:defRPr sz="2800" smtClean="0"/>
            </a:lvl1pPr>
          </a:lstStyle>
          <a:p>
            <a:pPr>
              <a:defRPr/>
            </a:pPr>
            <a:fld id="{B27B7F4A-2E08-4E4C-83E3-B61E63E8223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  <p:sp>
        <p:nvSpPr>
          <p:cNvPr id="11" name="Symbol zastępczy stopki 13"/>
          <p:cNvSpPr>
            <a:spLocks noGrp="1"/>
          </p:cNvSpPr>
          <p:nvPr>
            <p:ph type="ftr" sz="quarter" idx="12"/>
          </p:nvPr>
        </p:nvSpPr>
        <p:spPr>
          <a:xfrm>
            <a:off x="2133600" y="6248401"/>
            <a:ext cx="6096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2127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5639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21"/>
          <p:cNvSpPr>
            <a:spLocks noGrp="1"/>
          </p:cNvSpPr>
          <p:nvPr>
            <p:ph type="title"/>
          </p:nvPr>
        </p:nvSpPr>
        <p:spPr bwMode="auto">
          <a:xfrm>
            <a:off x="812800" y="228600"/>
            <a:ext cx="10871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  <a:endParaRPr lang="en-US" smtClean="0"/>
          </a:p>
        </p:txBody>
      </p:sp>
      <p:sp>
        <p:nvSpPr>
          <p:cNvPr id="1027" name="Symbol zastępczy tekstu 12"/>
          <p:cNvSpPr>
            <a:spLocks noGrp="1"/>
          </p:cNvSpPr>
          <p:nvPr>
            <p:ph type="body" idx="1"/>
          </p:nvPr>
        </p:nvSpPr>
        <p:spPr bwMode="auto">
          <a:xfrm>
            <a:off x="817033" y="1600201"/>
            <a:ext cx="10871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smtClean="0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FBBA16D2-2079-4A23-99DC-D6EE986645A3}" type="datetimeFigureOut">
              <a:rPr lang="pl-PL">
                <a:solidFill>
                  <a:srgbClr val="212745"/>
                </a:solidFill>
              </a:rPr>
              <a:pPr>
                <a:defRPr/>
              </a:pPr>
              <a:t>2015-09-02</a:t>
            </a:fld>
            <a:endParaRPr lang="pl-PL">
              <a:solidFill>
                <a:srgbClr val="212745"/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812801" y="6248401"/>
            <a:ext cx="7228417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pl-PL">
              <a:solidFill>
                <a:srgbClr val="212745"/>
              </a:solidFill>
            </a:endParaRPr>
          </a:p>
        </p:txBody>
      </p:sp>
      <p:sp>
        <p:nvSpPr>
          <p:cNvPr id="7" name="Prostokąt 6"/>
          <p:cNvSpPr/>
          <p:nvPr/>
        </p:nvSpPr>
        <p:spPr bwMode="white">
          <a:xfrm>
            <a:off x="0" y="1235075"/>
            <a:ext cx="12192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5EB"/>
              </a:solidFill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0" y="1279525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5EB"/>
              </a:solidFill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787400" y="1279525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5EB"/>
              </a:solidFill>
            </a:endParaRPr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0" y="1271589"/>
            <a:ext cx="7112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0FCA0931-D281-41CE-AEA5-0662A6D3B28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95170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9pPr>
    </p:titleStyle>
    <p:bodyStyle>
      <a:lvl1pPr marL="319088" indent="-319088" algn="l" rtl="0" fontAlgn="base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fontAlgn="base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fontAlgn="base">
        <a:spcBef>
          <a:spcPts val="400"/>
        </a:spcBef>
        <a:spcAft>
          <a:spcPct val="0"/>
        </a:spcAft>
        <a:buClr>
          <a:srgbClr val="A7EA52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fontAlgn="base">
        <a:spcBef>
          <a:spcPts val="400"/>
        </a:spcBef>
        <a:spcAft>
          <a:spcPct val="0"/>
        </a:spcAft>
        <a:buClr>
          <a:srgbClr val="5DCEAF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21"/>
          <p:cNvSpPr>
            <a:spLocks noGrp="1"/>
          </p:cNvSpPr>
          <p:nvPr>
            <p:ph type="title"/>
          </p:nvPr>
        </p:nvSpPr>
        <p:spPr bwMode="auto">
          <a:xfrm>
            <a:off x="812800" y="228600"/>
            <a:ext cx="10871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  <a:endParaRPr lang="en-US" smtClean="0"/>
          </a:p>
        </p:txBody>
      </p:sp>
      <p:sp>
        <p:nvSpPr>
          <p:cNvPr id="1027" name="Symbol zastępczy tekstu 12"/>
          <p:cNvSpPr>
            <a:spLocks noGrp="1"/>
          </p:cNvSpPr>
          <p:nvPr>
            <p:ph type="body" idx="1"/>
          </p:nvPr>
        </p:nvSpPr>
        <p:spPr bwMode="auto">
          <a:xfrm>
            <a:off x="817033" y="1600201"/>
            <a:ext cx="10871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smtClean="0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FBBA16D2-2079-4A23-99DC-D6EE986645A3}" type="datetimeFigureOut">
              <a:rPr lang="pl-PL">
                <a:solidFill>
                  <a:srgbClr val="212745"/>
                </a:solidFill>
              </a:rPr>
              <a:pPr>
                <a:defRPr/>
              </a:pPr>
              <a:t>2015-09-02</a:t>
            </a:fld>
            <a:endParaRPr lang="pl-PL">
              <a:solidFill>
                <a:srgbClr val="212745"/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812801" y="6248401"/>
            <a:ext cx="7228417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pl-PL">
              <a:solidFill>
                <a:srgbClr val="212745"/>
              </a:solidFill>
            </a:endParaRPr>
          </a:p>
        </p:txBody>
      </p:sp>
      <p:sp>
        <p:nvSpPr>
          <p:cNvPr id="7" name="Prostokąt 6"/>
          <p:cNvSpPr/>
          <p:nvPr/>
        </p:nvSpPr>
        <p:spPr bwMode="white">
          <a:xfrm>
            <a:off x="0" y="1235075"/>
            <a:ext cx="12192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5EB"/>
              </a:solidFill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0" y="1279525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5EB"/>
              </a:solidFill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787400" y="1279525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5EB"/>
              </a:solidFill>
            </a:endParaRPr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0" y="1271589"/>
            <a:ext cx="7112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0FCA0931-D281-41CE-AEA5-0662A6D3B28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39907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9pPr>
    </p:titleStyle>
    <p:bodyStyle>
      <a:lvl1pPr marL="319088" indent="-319088" algn="l" rtl="0" fontAlgn="base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fontAlgn="base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fontAlgn="base">
        <a:spcBef>
          <a:spcPts val="400"/>
        </a:spcBef>
        <a:spcAft>
          <a:spcPct val="0"/>
        </a:spcAft>
        <a:buClr>
          <a:srgbClr val="A7EA52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fontAlgn="base">
        <a:spcBef>
          <a:spcPts val="400"/>
        </a:spcBef>
        <a:spcAft>
          <a:spcPct val="0"/>
        </a:spcAft>
        <a:buClr>
          <a:srgbClr val="5DCEAF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21"/>
          <p:cNvSpPr>
            <a:spLocks noGrp="1"/>
          </p:cNvSpPr>
          <p:nvPr>
            <p:ph type="title"/>
          </p:nvPr>
        </p:nvSpPr>
        <p:spPr bwMode="auto">
          <a:xfrm>
            <a:off x="812800" y="228600"/>
            <a:ext cx="10871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  <a:endParaRPr lang="en-US" smtClean="0"/>
          </a:p>
        </p:txBody>
      </p:sp>
      <p:sp>
        <p:nvSpPr>
          <p:cNvPr id="1027" name="Symbol zastępczy tekstu 12"/>
          <p:cNvSpPr>
            <a:spLocks noGrp="1"/>
          </p:cNvSpPr>
          <p:nvPr>
            <p:ph type="body" idx="1"/>
          </p:nvPr>
        </p:nvSpPr>
        <p:spPr bwMode="auto">
          <a:xfrm>
            <a:off x="817033" y="1600201"/>
            <a:ext cx="10871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smtClean="0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FBBA16D2-2079-4A23-99DC-D6EE986645A3}" type="datetimeFigureOut">
              <a:rPr lang="pl-PL">
                <a:solidFill>
                  <a:srgbClr val="212745"/>
                </a:solidFill>
              </a:rPr>
              <a:pPr>
                <a:defRPr/>
              </a:pPr>
              <a:t>2015-09-02</a:t>
            </a:fld>
            <a:endParaRPr lang="pl-PL">
              <a:solidFill>
                <a:srgbClr val="212745"/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812801" y="6248401"/>
            <a:ext cx="7228417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pl-PL">
              <a:solidFill>
                <a:srgbClr val="212745"/>
              </a:solidFill>
            </a:endParaRPr>
          </a:p>
        </p:txBody>
      </p:sp>
      <p:sp>
        <p:nvSpPr>
          <p:cNvPr id="7" name="Prostokąt 6"/>
          <p:cNvSpPr/>
          <p:nvPr/>
        </p:nvSpPr>
        <p:spPr bwMode="white">
          <a:xfrm>
            <a:off x="0" y="1235075"/>
            <a:ext cx="12192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5EB"/>
              </a:solidFill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0" y="1279525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5EB"/>
              </a:solidFill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787400" y="1279525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5EB"/>
              </a:solidFill>
            </a:endParaRPr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0" y="1271589"/>
            <a:ext cx="7112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0FCA0931-D281-41CE-AEA5-0662A6D3B28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09219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9pPr>
    </p:titleStyle>
    <p:bodyStyle>
      <a:lvl1pPr marL="319088" indent="-319088" algn="l" rtl="0" fontAlgn="base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fontAlgn="base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fontAlgn="base">
        <a:spcBef>
          <a:spcPts val="400"/>
        </a:spcBef>
        <a:spcAft>
          <a:spcPct val="0"/>
        </a:spcAft>
        <a:buClr>
          <a:srgbClr val="A7EA52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fontAlgn="base">
        <a:spcBef>
          <a:spcPts val="400"/>
        </a:spcBef>
        <a:spcAft>
          <a:spcPct val="0"/>
        </a:spcAft>
        <a:buClr>
          <a:srgbClr val="5DCEAF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01521" y="0"/>
            <a:ext cx="10522040" cy="4172755"/>
          </a:xfrm>
        </p:spPr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pl-PL" sz="4000" b="1" cap="none" dirty="0">
                <a:solidFill>
                  <a:srgbClr val="000000"/>
                </a:solidFill>
                <a:latin typeface="Arial" charset="0"/>
              </a:rPr>
              <a:t/>
            </a:r>
            <a:br>
              <a:rPr lang="pl-PL" sz="4000" b="1" cap="none" dirty="0">
                <a:solidFill>
                  <a:srgbClr val="000000"/>
                </a:solidFill>
                <a:latin typeface="Arial" charset="0"/>
              </a:rPr>
            </a:br>
            <a:r>
              <a:rPr lang="pl-PL" sz="4000" b="1" cap="none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pl-PL" b="1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WPŁYW</a:t>
            </a:r>
            <a:r>
              <a:rPr lang="pl-PL" b="1" cap="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ŚRODOWISKA </a:t>
            </a:r>
            <a:r>
              <a:rPr lang="pl-PL" b="1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BYTOWANIA </a:t>
            </a:r>
            <a:r>
              <a:rPr lang="pl-PL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DZIKÓW NA ROZRODCZOŚĆ POPULACJI A PRAWIDŁOWA STRUKTURA POZYSKANIA</a:t>
            </a:r>
            <a:r>
              <a:rPr lang="pl-PL" cap="none" dirty="0" smtClean="0">
                <a:latin typeface="Arial" charset="0"/>
              </a:rPr>
              <a:t/>
            </a:r>
            <a:br>
              <a:rPr lang="pl-PL" cap="none" dirty="0" smtClean="0">
                <a:latin typeface="Arial" charset="0"/>
              </a:rPr>
            </a:br>
            <a:r>
              <a:rPr lang="pl-PL" sz="2700" cap="none" dirty="0">
                <a:latin typeface="Arial" charset="0"/>
              </a:rPr>
              <a:t>Jakub Pałubicki¹'², Jan </a:t>
            </a:r>
            <a:r>
              <a:rPr lang="pl-PL" sz="2700" cap="none" dirty="0" smtClean="0">
                <a:latin typeface="Arial" charset="0"/>
              </a:rPr>
              <a:t>Grajewski²</a:t>
            </a:r>
            <a:endParaRPr lang="pl-PL" sz="2700" cap="none" dirty="0">
              <a:latin typeface="Arial" charset="0"/>
            </a:endParaRPr>
          </a:p>
        </p:txBody>
      </p:sp>
      <p:sp>
        <p:nvSpPr>
          <p:cNvPr id="14338" name="Podtytuł 2"/>
          <p:cNvSpPr>
            <a:spLocks noGrp="1"/>
          </p:cNvSpPr>
          <p:nvPr>
            <p:ph type="subTitle" idx="1"/>
          </p:nvPr>
        </p:nvSpPr>
        <p:spPr>
          <a:xfrm>
            <a:off x="1703388" y="4423301"/>
            <a:ext cx="8785225" cy="1908547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pl-PL" sz="2000" dirty="0"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¹ Wyższa Szkoła Zarządzania Środowiskiem w Tucholi, ul. Pocztowa 13, 89-500 Tuchola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pl-PL" sz="2000" dirty="0"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² Uniwersytet Kazimierza Wielkiego, Instytut Biologii Eksperymentalnej, Zakład Fizjologii i Toksykologii</a:t>
            </a:r>
            <a:r>
              <a:rPr lang="pl-PL" sz="2000" dirty="0" smtClean="0"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, </a:t>
            </a:r>
            <a:r>
              <a:rPr lang="pl-PL" sz="2000" dirty="0"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ul. Chodkiewicza 30, 85-064 Bydgoszcz</a:t>
            </a:r>
            <a:endParaRPr lang="pl-PL" sz="20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/>
            <a:endParaRPr lang="pl-PL" sz="24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4755292" y="6336367"/>
            <a:ext cx="5912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dirty="0">
                <a:solidFill>
                  <a:srgbClr val="212745"/>
                </a:solidFill>
                <a:latin typeface="Arial" charset="0"/>
              </a:rPr>
              <a:t>Finansowanie badań: projekt </a:t>
            </a:r>
            <a:r>
              <a:rPr lang="pl-PL" dirty="0" err="1">
                <a:solidFill>
                  <a:srgbClr val="212745"/>
                </a:solidFill>
                <a:latin typeface="Arial" charset="0"/>
              </a:rPr>
              <a:t>MNiSW</a:t>
            </a:r>
            <a:r>
              <a:rPr lang="pl-PL" dirty="0">
                <a:solidFill>
                  <a:srgbClr val="212745"/>
                </a:solidFill>
                <a:latin typeface="Arial" charset="0"/>
              </a:rPr>
              <a:t> nr NN 311 521940</a:t>
            </a:r>
          </a:p>
        </p:txBody>
      </p:sp>
    </p:spTree>
    <p:extLst>
      <p:ext uri="{BB962C8B-B14F-4D97-AF65-F5344CB8AC3E}">
        <p14:creationId xmlns:p14="http://schemas.microsoft.com/office/powerpoint/2010/main" val="143440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en-US" sz="4000" b="1" dirty="0" smtClean="0"/>
              <a:t>ZEARALENON</a:t>
            </a:r>
            <a:endParaRPr lang="pl-PL" sz="4000" b="1" dirty="0" smtClean="0"/>
          </a:p>
        </p:txBody>
      </p:sp>
      <p:sp>
        <p:nvSpPr>
          <p:cNvPr id="30723" name="Rectangle 3"/>
          <p:cNvSpPr>
            <a:spLocks noGrp="1"/>
          </p:cNvSpPr>
          <p:nvPr>
            <p:ph type="body" idx="4294967295"/>
          </p:nvPr>
        </p:nvSpPr>
        <p:spPr>
          <a:xfrm>
            <a:off x="1847850" y="1484314"/>
            <a:ext cx="8521700" cy="4611687"/>
          </a:xfrm>
        </p:spPr>
        <p:txBody>
          <a:bodyPr/>
          <a:lstStyle/>
          <a:p>
            <a:pPr marL="0" indent="0" algn="just">
              <a:buNone/>
            </a:pPr>
            <a:endParaRPr lang="pl-PL" sz="2800" dirty="0">
              <a:latin typeface="Arial" charset="0"/>
            </a:endParaRPr>
          </a:p>
          <a:p>
            <a:pPr algn="just"/>
            <a:r>
              <a:rPr lang="pl-PL" sz="2800" dirty="0">
                <a:latin typeface="Arial" charset="0"/>
              </a:rPr>
              <a:t>z</a:t>
            </a:r>
            <a:r>
              <a:rPr lang="en-US" sz="2800" dirty="0" err="1">
                <a:latin typeface="Arial" charset="0"/>
              </a:rPr>
              <a:t>earalenon</a:t>
            </a:r>
            <a:r>
              <a:rPr lang="en-US" sz="2800" dirty="0">
                <a:latin typeface="Arial" charset="0"/>
              </a:rPr>
              <a:t> (ZEN) </a:t>
            </a:r>
            <a:r>
              <a:rPr lang="pl-PL" sz="2800" dirty="0"/>
              <a:t>jest </a:t>
            </a:r>
            <a:r>
              <a:rPr lang="pl-PL" sz="2800" dirty="0" err="1"/>
              <a:t>mikotoksyną</a:t>
            </a:r>
            <a:r>
              <a:rPr lang="pl-PL" sz="2800" dirty="0"/>
              <a:t> produkowaną przez grzyby pleśniowe rodzaju </a:t>
            </a:r>
            <a:r>
              <a:rPr lang="pl-PL" sz="2800" i="1" dirty="0" err="1"/>
              <a:t>Fusarium</a:t>
            </a:r>
            <a:r>
              <a:rPr lang="pl-PL" sz="2800" dirty="0"/>
              <a:t>, występujące praktycznie na całym świecie we wszystkich warunkach klimatycznych</a:t>
            </a:r>
            <a:r>
              <a:rPr lang="pl-PL" sz="2800" dirty="0">
                <a:latin typeface="Arial" charset="0"/>
              </a:rPr>
              <a:t>;</a:t>
            </a:r>
          </a:p>
          <a:p>
            <a:pPr algn="just">
              <a:buFont typeface="Wingdings" pitchFamily="2" charset="2"/>
              <a:buNone/>
            </a:pPr>
            <a:r>
              <a:rPr lang="en-US" sz="2800" dirty="0">
                <a:latin typeface="Arial" charset="0"/>
              </a:rPr>
              <a:t> </a:t>
            </a:r>
            <a:endParaRPr lang="pl-PL" sz="2800" dirty="0">
              <a:latin typeface="Arial" charset="0"/>
            </a:endParaRPr>
          </a:p>
          <a:p>
            <a:pPr algn="just"/>
            <a:r>
              <a:rPr lang="pl-PL" sz="2800" dirty="0"/>
              <a:t>nadmiar ZEN i jego pochodnych w </a:t>
            </a:r>
            <a:r>
              <a:rPr lang="pl-PL" sz="2800" dirty="0" err="1" smtClean="0"/>
              <a:t>organiźmie</a:t>
            </a:r>
            <a:r>
              <a:rPr lang="pl-PL" sz="2800" dirty="0" smtClean="0"/>
              <a:t> </a:t>
            </a:r>
            <a:r>
              <a:rPr lang="pl-PL" sz="2800" dirty="0"/>
              <a:t>może powodować zaburzenia hormonalne w konsekwencji doprowadzające do </a:t>
            </a:r>
            <a:r>
              <a:rPr lang="pl-PL" sz="2800" dirty="0" err="1"/>
              <a:t>hiperestrogenizmu</a:t>
            </a:r>
            <a:r>
              <a:rPr lang="pl-PL" sz="2800" dirty="0">
                <a:latin typeface="Arial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38844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3999" y="116632"/>
            <a:ext cx="9551831" cy="295492"/>
          </a:xfrm>
        </p:spPr>
        <p:txBody>
          <a:bodyPr/>
          <a:lstStyle/>
          <a:p>
            <a:pPr algn="ctr"/>
            <a:r>
              <a:rPr lang="pl-PL" altLang="pl-PL" sz="4000" dirty="0"/>
              <a:t/>
            </a:r>
            <a:br>
              <a:rPr lang="pl-PL" altLang="pl-PL" sz="4000" dirty="0"/>
            </a:br>
            <a:r>
              <a:rPr lang="pl-PL" altLang="pl-PL" sz="4000" dirty="0"/>
              <a:t/>
            </a:r>
            <a:br>
              <a:rPr lang="pl-PL" altLang="pl-PL" sz="4000" dirty="0"/>
            </a:br>
            <a:r>
              <a:rPr lang="pl-PL" altLang="pl-PL" b="1" dirty="0"/>
              <a:t>ODDZIAŁYWANIE ZEARALENONU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3999" y="1600200"/>
            <a:ext cx="9551832" cy="4495800"/>
          </a:xfrm>
        </p:spPr>
        <p:txBody>
          <a:bodyPr/>
          <a:lstStyle/>
          <a:p>
            <a:endParaRPr lang="pl-PL" altLang="pl-PL" dirty="0"/>
          </a:p>
          <a:p>
            <a:pPr marL="0" indent="0">
              <a:buNone/>
            </a:pPr>
            <a:endParaRPr lang="pl-PL" altLang="pl-PL" dirty="0"/>
          </a:p>
          <a:p>
            <a:r>
              <a:rPr lang="pl-PL" altLang="pl-PL" sz="3200" dirty="0" smtClean="0"/>
              <a:t>zaburzenia płodności i cyklu rozrodczego</a:t>
            </a:r>
            <a:r>
              <a:rPr lang="pl-PL" altLang="pl-PL" dirty="0" smtClean="0"/>
              <a:t>:</a:t>
            </a:r>
          </a:p>
          <a:p>
            <a:pPr marL="0" indent="0">
              <a:buNone/>
            </a:pPr>
            <a:endParaRPr lang="pl-PL" altLang="pl-PL" dirty="0" smtClean="0"/>
          </a:p>
          <a:p>
            <a:pPr>
              <a:buFont typeface="Wingdings" panose="05000000000000000000" pitchFamily="2" charset="2"/>
              <a:buNone/>
            </a:pPr>
            <a:r>
              <a:rPr lang="pl-PL" altLang="pl-PL" dirty="0" smtClean="0"/>
              <a:t>- spowolnienie i wydłużenie owulacji,</a:t>
            </a:r>
          </a:p>
          <a:p>
            <a:pPr>
              <a:buFont typeface="Wingdings" panose="05000000000000000000" pitchFamily="2" charset="2"/>
              <a:buNone/>
            </a:pPr>
            <a:r>
              <a:rPr lang="pl-PL" altLang="pl-PL" dirty="0" smtClean="0"/>
              <a:t>- obniżenie wieku płodności;</a:t>
            </a:r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1022731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 idx="4294967295"/>
          </p:nvPr>
        </p:nvSpPr>
        <p:spPr>
          <a:xfrm>
            <a:off x="1957588" y="0"/>
            <a:ext cx="8422783" cy="1431925"/>
          </a:xfrm>
        </p:spPr>
        <p:txBody>
          <a:bodyPr/>
          <a:lstStyle/>
          <a:p>
            <a:pPr algn="ctr"/>
            <a:r>
              <a:rPr lang="pl-PL" b="1" dirty="0" smtClean="0"/>
              <a:t>METABOLIZM</a:t>
            </a:r>
            <a:r>
              <a:rPr lang="en-US" b="1" dirty="0" smtClean="0"/>
              <a:t> ZEARALENON</a:t>
            </a:r>
            <a:r>
              <a:rPr lang="pl-PL" b="1" dirty="0" smtClean="0"/>
              <a:t>U</a:t>
            </a:r>
          </a:p>
        </p:txBody>
      </p:sp>
      <p:sp>
        <p:nvSpPr>
          <p:cNvPr id="31747" name="Rectangle 3"/>
          <p:cNvSpPr>
            <a:spLocks noGrp="1"/>
          </p:cNvSpPr>
          <p:nvPr>
            <p:ph type="body" idx="4294967295"/>
          </p:nvPr>
        </p:nvSpPr>
        <p:spPr>
          <a:xfrm>
            <a:off x="2136775" y="2157413"/>
            <a:ext cx="8153400" cy="39687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pl-PL" sz="2800" dirty="0">
              <a:latin typeface="Arial" charset="0"/>
            </a:endParaRPr>
          </a:p>
          <a:p>
            <a:pPr marL="0" indent="0" algn="just">
              <a:buNone/>
            </a:pPr>
            <a:r>
              <a:rPr lang="pl-PL" sz="3200" dirty="0"/>
              <a:t>w przewodzie pokarmowym zwierząt ZEN ulega szybkiemu metabolizmowi do pochodnych, a powstający </a:t>
            </a:r>
            <a:r>
              <a:rPr lang="pl-PL" sz="3200" dirty="0">
                <a:sym typeface="Symbol" panose="05050102010706020507" pitchFamily="18" charset="2"/>
              </a:rPr>
              <a:t></a:t>
            </a:r>
            <a:r>
              <a:rPr lang="pl-PL" sz="3200" dirty="0"/>
              <a:t>ZOL wykazuje dziesięciokrotnie wyższe działanie estrogenne jak ZEN;</a:t>
            </a:r>
          </a:p>
        </p:txBody>
      </p:sp>
    </p:spTree>
    <p:extLst>
      <p:ext uri="{BB962C8B-B14F-4D97-AF65-F5344CB8AC3E}">
        <p14:creationId xmlns:p14="http://schemas.microsoft.com/office/powerpoint/2010/main" val="88899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12890" y="228600"/>
            <a:ext cx="8873544" cy="990600"/>
          </a:xfrm>
        </p:spPr>
        <p:txBody>
          <a:bodyPr/>
          <a:lstStyle/>
          <a:p>
            <a:pPr algn="ctr"/>
            <a:r>
              <a:rPr lang="pl-PL" b="1" dirty="0" smtClean="0"/>
              <a:t>CEL BADAŃ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1712890" y="2348880"/>
            <a:ext cx="8873544" cy="3747120"/>
          </a:xfrm>
        </p:spPr>
        <p:txBody>
          <a:bodyPr/>
          <a:lstStyle/>
          <a:p>
            <a:pPr marL="0" indent="0" algn="just">
              <a:buNone/>
            </a:pPr>
            <a:r>
              <a:rPr lang="pl-PL" sz="3200" dirty="0"/>
              <a:t>porównanie zawartości </a:t>
            </a:r>
            <a:r>
              <a:rPr lang="pl-PL" sz="3200" dirty="0" err="1"/>
              <a:t>zearalenonu</a:t>
            </a:r>
            <a:r>
              <a:rPr lang="pl-PL" sz="3200" dirty="0"/>
              <a:t> i jego pochodnych </a:t>
            </a:r>
            <a:r>
              <a:rPr lang="pl-PL" sz="3200" dirty="0" smtClean="0"/>
              <a:t>w wybranych </a:t>
            </a:r>
            <a:r>
              <a:rPr lang="pl-PL" sz="3200" dirty="0"/>
              <a:t>narządach, tkankach i płynach ustrojowych </a:t>
            </a:r>
            <a:r>
              <a:rPr lang="pl-PL" sz="3200" dirty="0" smtClean="0"/>
              <a:t>dzików </a:t>
            </a:r>
            <a:r>
              <a:rPr lang="pl-PL" sz="3200" dirty="0"/>
              <a:t>pozyskanych w terenach </a:t>
            </a:r>
            <a:r>
              <a:rPr lang="pl-PL" sz="3200" dirty="0" smtClean="0"/>
              <a:t>wielkoobszarowych </a:t>
            </a:r>
            <a:r>
              <a:rPr lang="pl-PL" sz="3200" dirty="0"/>
              <a:t>zasiewów kukurydzy </a:t>
            </a:r>
            <a:r>
              <a:rPr lang="pl-PL" sz="3200" dirty="0" smtClean="0"/>
              <a:t>oraz </a:t>
            </a:r>
            <a:r>
              <a:rPr lang="pl-PL" sz="3200" dirty="0"/>
              <a:t>w kompleksach leśnych (kontrola</a:t>
            </a:r>
            <a:r>
              <a:rPr lang="pl-PL" sz="3200" dirty="0" smtClean="0"/>
              <a:t>);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370920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/>
          </p:cNvSpPr>
          <p:nvPr>
            <p:ph type="title"/>
          </p:nvPr>
        </p:nvSpPr>
        <p:spPr>
          <a:xfrm>
            <a:off x="1481070" y="228600"/>
            <a:ext cx="9311426" cy="990600"/>
          </a:xfrm>
        </p:spPr>
        <p:txBody>
          <a:bodyPr/>
          <a:lstStyle/>
          <a:p>
            <a:pPr algn="ctr"/>
            <a:r>
              <a:rPr lang="pl-PL" b="1" dirty="0" smtClean="0"/>
              <a:t>MATERIAŁ DO BADAŃ</a:t>
            </a:r>
          </a:p>
        </p:txBody>
      </p:sp>
      <p:sp>
        <p:nvSpPr>
          <p:cNvPr id="37891" name="Rectangle 3"/>
          <p:cNvSpPr>
            <a:spLocks noGrp="1"/>
          </p:cNvSpPr>
          <p:nvPr>
            <p:ph type="body" idx="1"/>
          </p:nvPr>
        </p:nvSpPr>
        <p:spPr>
          <a:xfrm>
            <a:off x="1481070" y="1052735"/>
            <a:ext cx="9311426" cy="5386701"/>
          </a:xfrm>
        </p:spPr>
        <p:txBody>
          <a:bodyPr/>
          <a:lstStyle/>
          <a:p>
            <a:endParaRPr lang="pl-PL" sz="2800" dirty="0">
              <a:latin typeface="Arial" charset="0"/>
            </a:endParaRPr>
          </a:p>
          <a:p>
            <a:endParaRPr lang="pl-PL" sz="2800" dirty="0">
              <a:latin typeface="Arial" charset="0"/>
            </a:endParaRPr>
          </a:p>
          <a:p>
            <a:pPr algn="just"/>
            <a:r>
              <a:rPr lang="pl-PL" dirty="0"/>
              <a:t>próby pobrane z loszek dzików o masie 50 – 60 kg pozyskanych w okresie od listopada 2011 do stycznia </a:t>
            </a:r>
            <a:r>
              <a:rPr lang="pl-PL" dirty="0" smtClean="0"/>
              <a:t>2012 r.;</a:t>
            </a:r>
          </a:p>
          <a:p>
            <a:pPr algn="just"/>
            <a:r>
              <a:rPr lang="pl-PL" dirty="0" smtClean="0"/>
              <a:t>osobniki z terenów wielkoobszarowych upraw kukurydzy – 14 sztuk;</a:t>
            </a:r>
          </a:p>
          <a:p>
            <a:pPr algn="just"/>
            <a:r>
              <a:rPr lang="pl-PL" dirty="0" smtClean="0"/>
              <a:t>osobniki z terenów leśnych – kontrola – 12 sztuk;</a:t>
            </a:r>
          </a:p>
          <a:p>
            <a:pPr algn="just"/>
            <a:r>
              <a:rPr lang="pl-PL" dirty="0"/>
              <a:t>zawartość ZEN i jego pochodnych określano w nerkach, wątrobie, </a:t>
            </a:r>
            <a:r>
              <a:rPr lang="pl-PL" dirty="0" smtClean="0"/>
              <a:t>żółci </a:t>
            </a:r>
            <a:r>
              <a:rPr lang="pl-PL" dirty="0"/>
              <a:t>i </a:t>
            </a:r>
            <a:r>
              <a:rPr lang="pl-PL" dirty="0" smtClean="0"/>
              <a:t>krwi;</a:t>
            </a:r>
            <a:endParaRPr lang="pl-PL" dirty="0"/>
          </a:p>
          <a:p>
            <a:endParaRPr lang="pl-PL" dirty="0" smtClean="0"/>
          </a:p>
          <a:p>
            <a:pPr>
              <a:buFont typeface="Wingdings" pitchFamily="2" charset="2"/>
              <a:buNone/>
            </a:pP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194406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 idx="4294967295"/>
          </p:nvPr>
        </p:nvSpPr>
        <p:spPr>
          <a:xfrm>
            <a:off x="1949450" y="228601"/>
            <a:ext cx="8521700" cy="658813"/>
          </a:xfrm>
        </p:spPr>
        <p:txBody>
          <a:bodyPr/>
          <a:lstStyle/>
          <a:p>
            <a:pPr algn="ctr"/>
            <a:r>
              <a:rPr lang="pl-PL" b="1" dirty="0"/>
              <a:t>METODY BADAŃ</a:t>
            </a:r>
          </a:p>
        </p:txBody>
      </p:sp>
      <p:sp>
        <p:nvSpPr>
          <p:cNvPr id="32771" name="Rectangle 3"/>
          <p:cNvSpPr>
            <a:spLocks noGrp="1"/>
          </p:cNvSpPr>
          <p:nvPr>
            <p:ph type="body" idx="4294967295"/>
          </p:nvPr>
        </p:nvSpPr>
        <p:spPr>
          <a:xfrm>
            <a:off x="1949450" y="1960564"/>
            <a:ext cx="8521700" cy="4897437"/>
          </a:xfrm>
        </p:spPr>
        <p:txBody>
          <a:bodyPr/>
          <a:lstStyle/>
          <a:p>
            <a:pPr algn="just">
              <a:lnSpc>
                <a:spcPct val="90000"/>
              </a:lnSpc>
              <a:spcBef>
                <a:spcPct val="0"/>
              </a:spcBef>
            </a:pPr>
            <a:r>
              <a:rPr lang="pl-PL" sz="2800" dirty="0"/>
              <a:t>określenie zawartości ZEN i jego pochodnych zostało </a:t>
            </a:r>
            <a:r>
              <a:rPr lang="pl-PL" sz="2800" dirty="0" smtClean="0"/>
              <a:t>przeprowadzone </a:t>
            </a:r>
            <a:r>
              <a:rPr lang="pl-PL" sz="2800" dirty="0"/>
              <a:t>w </a:t>
            </a:r>
            <a:r>
              <a:rPr lang="pl-PL" sz="2800" dirty="0" smtClean="0"/>
              <a:t>laboratorium </a:t>
            </a:r>
            <a:r>
              <a:rPr lang="pl-PL" sz="2800" dirty="0"/>
              <a:t>Badawczym </a:t>
            </a:r>
            <a:r>
              <a:rPr lang="pl-PL" sz="2800" dirty="0" err="1"/>
              <a:t>Mikotoksyn</a:t>
            </a:r>
            <a:r>
              <a:rPr lang="pl-PL" sz="2800" dirty="0"/>
              <a:t> UKW w Bydgoszczy metodami instrumentalnymi chromatografii cieczowej</a:t>
            </a:r>
            <a:r>
              <a:rPr lang="pl-PL" sz="2800" dirty="0">
                <a:latin typeface="Arial" charset="0"/>
              </a:rPr>
              <a:t>;</a:t>
            </a:r>
          </a:p>
          <a:p>
            <a:pPr marL="0" indent="0" algn="just">
              <a:lnSpc>
                <a:spcPct val="90000"/>
              </a:lnSpc>
              <a:spcBef>
                <a:spcPct val="0"/>
              </a:spcBef>
              <a:buNone/>
            </a:pPr>
            <a:endParaRPr lang="pl-PL" sz="2800" dirty="0">
              <a:latin typeface="Arial" charset="0"/>
            </a:endParaRPr>
          </a:p>
          <a:p>
            <a:pPr algn="just">
              <a:lnSpc>
                <a:spcPct val="90000"/>
              </a:lnSpc>
              <a:spcBef>
                <a:spcPct val="0"/>
              </a:spcBef>
            </a:pPr>
            <a:r>
              <a:rPr lang="en-GB" sz="2800" dirty="0">
                <a:latin typeface="Arial" charset="0"/>
              </a:rPr>
              <a:t>zearalenon</a:t>
            </a:r>
            <a:r>
              <a:rPr lang="pl-PL" sz="2800" dirty="0">
                <a:latin typeface="Arial" charset="0"/>
              </a:rPr>
              <a:t> oznaczano metodą </a:t>
            </a:r>
            <a:r>
              <a:rPr lang="en-GB" sz="2800" dirty="0">
                <a:latin typeface="Arial" charset="0"/>
              </a:rPr>
              <a:t>HPLC-MS/MS</a:t>
            </a:r>
            <a:r>
              <a:rPr lang="pl-PL" sz="2800" dirty="0">
                <a:latin typeface="Arial" charset="0"/>
              </a:rPr>
              <a:t> w trzykrotnym powtórzeniu na aparacie</a:t>
            </a:r>
            <a:r>
              <a:rPr lang="en-GB" sz="2800" dirty="0">
                <a:latin typeface="Arial" charset="0"/>
              </a:rPr>
              <a:t> </a:t>
            </a:r>
            <a:r>
              <a:rPr lang="pl-PL" sz="2800" dirty="0">
                <a:latin typeface="Arial" charset="0"/>
              </a:rPr>
              <a:t>  </a:t>
            </a:r>
            <a:r>
              <a:rPr lang="en-GB" sz="2800" dirty="0">
                <a:latin typeface="Arial" charset="0"/>
              </a:rPr>
              <a:t>API 4000</a:t>
            </a:r>
            <a:r>
              <a:rPr lang="pl-PL" sz="2800" dirty="0">
                <a:latin typeface="Arial" charset="0"/>
              </a:rPr>
              <a:t> firmy </a:t>
            </a:r>
            <a:r>
              <a:rPr lang="en-GB" sz="2800" dirty="0">
                <a:latin typeface="Arial" charset="0"/>
              </a:rPr>
              <a:t> AB </a:t>
            </a:r>
            <a:r>
              <a:rPr lang="en-GB" sz="2800" dirty="0" err="1">
                <a:latin typeface="Arial" charset="0"/>
              </a:rPr>
              <a:t>Sciex</a:t>
            </a:r>
            <a:r>
              <a:rPr lang="pl-PL" sz="2800" dirty="0">
                <a:latin typeface="Arial" charset="0"/>
              </a:rPr>
              <a:t>;</a:t>
            </a:r>
            <a:r>
              <a:rPr lang="en-GB" sz="2800" dirty="0">
                <a:latin typeface="Arial" charset="0"/>
              </a:rPr>
              <a:t> </a:t>
            </a:r>
            <a:endParaRPr lang="pl-PL" sz="2800" dirty="0">
              <a:latin typeface="Arial" charset="0"/>
            </a:endParaRPr>
          </a:p>
          <a:p>
            <a:pPr algn="just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endParaRPr lang="pl-PL" sz="2800" dirty="0">
              <a:latin typeface="Arial" charset="0"/>
            </a:endParaRPr>
          </a:p>
          <a:p>
            <a:pPr algn="just">
              <a:lnSpc>
                <a:spcPct val="90000"/>
              </a:lnSpc>
              <a:spcBef>
                <a:spcPct val="0"/>
              </a:spcBef>
            </a:pPr>
            <a:r>
              <a:rPr lang="pl-PL" sz="2800" dirty="0">
                <a:latin typeface="Arial" charset="0"/>
              </a:rPr>
              <a:t>próby oczyszczono wykorzystując kolumienki </a:t>
            </a:r>
            <a:r>
              <a:rPr lang="en-GB" sz="2800" dirty="0">
                <a:latin typeface="Arial" charset="0"/>
              </a:rPr>
              <a:t>Bond </a:t>
            </a:r>
            <a:r>
              <a:rPr lang="en-GB" sz="2800" dirty="0" err="1">
                <a:latin typeface="Arial" charset="0"/>
              </a:rPr>
              <a:t>Elut</a:t>
            </a:r>
            <a:r>
              <a:rPr lang="en-GB" sz="2800" dirty="0">
                <a:latin typeface="Arial" charset="0"/>
              </a:rPr>
              <a:t>® </a:t>
            </a:r>
            <a:r>
              <a:rPr lang="pl-PL" sz="2800" dirty="0">
                <a:latin typeface="Arial" charset="0"/>
              </a:rPr>
              <a:t> firmy </a:t>
            </a:r>
            <a:r>
              <a:rPr lang="en-GB" sz="2800" dirty="0">
                <a:latin typeface="Arial" charset="0"/>
              </a:rPr>
              <a:t>Agilent</a:t>
            </a:r>
            <a:r>
              <a:rPr lang="pl-PL" sz="2800" dirty="0">
                <a:latin typeface="Arial" charset="0"/>
              </a:rPr>
              <a:t>;</a:t>
            </a:r>
            <a:r>
              <a:rPr lang="en-GB" sz="2800" dirty="0">
                <a:latin typeface="Arial" charset="0"/>
              </a:rPr>
              <a:t> </a:t>
            </a:r>
            <a:endParaRPr lang="pl-PL" sz="2800" dirty="0">
              <a:latin typeface="Arial" charset="0"/>
            </a:endParaRPr>
          </a:p>
          <a:p>
            <a:pPr algn="just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endParaRPr lang="pl-PL" sz="2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14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87" y="799797"/>
            <a:ext cx="5252468" cy="3242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35634" y="-28844"/>
            <a:ext cx="7543800" cy="828641"/>
          </a:xfrm>
        </p:spPr>
        <p:txBody>
          <a:bodyPr>
            <a:normAutofit/>
          </a:bodyPr>
          <a:lstStyle/>
          <a:p>
            <a:pPr algn="ctr"/>
            <a:r>
              <a:rPr lang="pl-PL" b="1" dirty="0" smtClean="0"/>
              <a:t>APARATURA BADAWCZA</a:t>
            </a:r>
            <a:endParaRPr lang="pl-PL" b="1" dirty="0"/>
          </a:p>
        </p:txBody>
      </p:sp>
      <p:pic>
        <p:nvPicPr>
          <p:cNvPr id="5" name="Picture 5" descr="100_2962"/>
          <p:cNvPicPr>
            <a:picLocks noChangeAspect="1" noChangeArrowheads="1"/>
          </p:cNvPicPr>
          <p:nvPr/>
        </p:nvPicPr>
        <p:blipFill>
          <a:blip r:embed="rId3" cstate="print"/>
          <a:srcRect t="4222" r="351" b="3166"/>
          <a:stretch>
            <a:fillRect/>
          </a:stretch>
        </p:blipFill>
        <p:spPr bwMode="auto">
          <a:xfrm>
            <a:off x="6488914" y="931722"/>
            <a:ext cx="5234595" cy="2983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:\PRACA-21.02.2012 (bez zdjęć z IX Konf)\MS+Dorota\IMG_9094.JPG"/>
          <p:cNvPicPr>
            <a:picLocks noChangeAspect="1" noChangeArrowheads="1"/>
          </p:cNvPicPr>
          <p:nvPr/>
        </p:nvPicPr>
        <p:blipFill>
          <a:blip r:embed="rId4" cstate="print"/>
          <a:srcRect l="5536" t="10335" r="3322"/>
          <a:stretch>
            <a:fillRect/>
          </a:stretch>
        </p:blipFill>
        <p:spPr bwMode="auto">
          <a:xfrm>
            <a:off x="273687" y="3783204"/>
            <a:ext cx="5252468" cy="3474102"/>
          </a:xfrm>
          <a:prstGeom prst="rect">
            <a:avLst/>
          </a:prstGeom>
          <a:noFill/>
        </p:spPr>
      </p:pic>
      <p:pic>
        <p:nvPicPr>
          <p:cNvPr id="7" name="Picture 3" descr="H:\PRACA-21.02.2012 (bez zdjęć z IX Konf)\MS+Dorota\IMG_91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88913" y="3655063"/>
            <a:ext cx="5234595" cy="3246387"/>
          </a:xfrm>
          <a:prstGeom prst="rect">
            <a:avLst/>
          </a:prstGeom>
          <a:noFill/>
        </p:spPr>
      </p:pic>
      <p:sp>
        <p:nvSpPr>
          <p:cNvPr id="8" name="pole tekstowe 7"/>
          <p:cNvSpPr txBox="1"/>
          <p:nvPr/>
        </p:nvSpPr>
        <p:spPr>
          <a:xfrm>
            <a:off x="3280353" y="3964414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b="1" dirty="0">
                <a:solidFill>
                  <a:prstClr val="black"/>
                </a:solidFill>
                <a:latin typeface="Arial" charset="0"/>
              </a:rPr>
              <a:t>API 4000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8040216" y="3964414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b="1" dirty="0">
                <a:solidFill>
                  <a:prstClr val="black"/>
                </a:solidFill>
                <a:latin typeface="Arial" charset="0"/>
              </a:rPr>
              <a:t>5500 QTRAP</a:t>
            </a:r>
          </a:p>
        </p:txBody>
      </p:sp>
      <p:sp>
        <p:nvSpPr>
          <p:cNvPr id="4" name="Prostokąt 3"/>
          <p:cNvSpPr/>
          <p:nvPr/>
        </p:nvSpPr>
        <p:spPr>
          <a:xfrm>
            <a:off x="273687" y="2106834"/>
            <a:ext cx="33265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pl-PL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chromatograf: </a:t>
            </a:r>
            <a:r>
              <a:rPr lang="pl-PL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Merck</a:t>
            </a:r>
            <a:r>
              <a:rPr lang="pl-PL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-Hitachi</a:t>
            </a:r>
          </a:p>
        </p:txBody>
      </p:sp>
      <p:sp>
        <p:nvSpPr>
          <p:cNvPr id="10" name="Prostokąt 9"/>
          <p:cNvSpPr/>
          <p:nvPr/>
        </p:nvSpPr>
        <p:spPr>
          <a:xfrm>
            <a:off x="6488913" y="1293648"/>
            <a:ext cx="40446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chromatograf: ELITE </a:t>
            </a:r>
            <a:r>
              <a:rPr lang="pl-PL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Merck</a:t>
            </a:r>
            <a:r>
              <a:rPr lang="pl-PL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-Hitachi</a:t>
            </a:r>
          </a:p>
        </p:txBody>
      </p:sp>
    </p:spTree>
    <p:extLst>
      <p:ext uri="{BB962C8B-B14F-4D97-AF65-F5344CB8AC3E}">
        <p14:creationId xmlns:p14="http://schemas.microsoft.com/office/powerpoint/2010/main" val="186188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5927" y="-24684"/>
            <a:ext cx="6658377" cy="6907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2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Wykres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2980562"/>
              </p:ext>
            </p:extLst>
          </p:nvPr>
        </p:nvGraphicFramePr>
        <p:xfrm>
          <a:off x="0" y="0"/>
          <a:ext cx="12191999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9336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Wykres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3897063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8679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pl-PL" smtClean="0"/>
          </a:p>
        </p:txBody>
      </p:sp>
      <p:pic>
        <p:nvPicPr>
          <p:cNvPr id="29700" name="Picture 5" descr="kukurydza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735960" y="-564150"/>
            <a:ext cx="6456039" cy="7422150"/>
          </a:xfrm>
        </p:spPr>
      </p:pic>
      <p:pic>
        <p:nvPicPr>
          <p:cNvPr id="29699" name="Picture 4" descr="800px-Locha(js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839940" y="-1004264"/>
            <a:ext cx="7288465" cy="4893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8" descr="kuku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23126" y="3299304"/>
            <a:ext cx="6571651" cy="386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6910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Wykres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9641965"/>
              </p:ext>
            </p:extLst>
          </p:nvPr>
        </p:nvGraphicFramePr>
        <p:xfrm>
          <a:off x="0" y="1"/>
          <a:ext cx="12192000" cy="68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0340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Wykres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0724546"/>
              </p:ext>
            </p:extLst>
          </p:nvPr>
        </p:nvGraphicFramePr>
        <p:xfrm>
          <a:off x="0" y="-40943"/>
          <a:ext cx="12192000" cy="702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6355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 idx="4294967295"/>
          </p:nvPr>
        </p:nvSpPr>
        <p:spPr>
          <a:xfrm>
            <a:off x="373487" y="154546"/>
            <a:ext cx="11384924" cy="990600"/>
          </a:xfrm>
        </p:spPr>
        <p:txBody>
          <a:bodyPr/>
          <a:lstStyle/>
          <a:p>
            <a:pPr algn="ctr"/>
            <a:r>
              <a:rPr lang="pl-PL" b="1" dirty="0" smtClean="0"/>
              <a:t>PODSUMOWANIE WYNIKÓW BADAŃ</a:t>
            </a:r>
          </a:p>
        </p:txBody>
      </p:sp>
      <p:sp>
        <p:nvSpPr>
          <p:cNvPr id="34819" name="Rectangle 3"/>
          <p:cNvSpPr>
            <a:spLocks noGrp="1"/>
          </p:cNvSpPr>
          <p:nvPr>
            <p:ph type="body" idx="4294967295"/>
          </p:nvPr>
        </p:nvSpPr>
        <p:spPr>
          <a:xfrm>
            <a:off x="373487" y="1532586"/>
            <a:ext cx="11384924" cy="5215944"/>
          </a:xfrm>
        </p:spPr>
        <p:txBody>
          <a:bodyPr/>
          <a:lstStyle/>
          <a:p>
            <a:pPr algn="just"/>
            <a:r>
              <a:rPr lang="pl-PL" sz="2800" dirty="0"/>
              <a:t>ZEN występował we wszystkich badanych próbach –  krew, żółć, wątroba, </a:t>
            </a:r>
            <a:r>
              <a:rPr lang="pl-PL" sz="2800" dirty="0" smtClean="0"/>
              <a:t>nerki </a:t>
            </a:r>
            <a:r>
              <a:rPr lang="pl-PL" sz="2800" dirty="0"/>
              <a:t>– zarówno w terenach polnych jak i leśnych;</a:t>
            </a:r>
          </a:p>
          <a:p>
            <a:pPr algn="just"/>
            <a:r>
              <a:rPr lang="pl-PL" sz="2800" dirty="0"/>
              <a:t>różnice w stężeniu ZEN były znaczne i w obrębie badanego płynu lub tkanki zależały głównie od środowiska bytowania</a:t>
            </a:r>
            <a:r>
              <a:rPr lang="pl-PL" sz="2800" dirty="0">
                <a:latin typeface="Arial" charset="0"/>
              </a:rPr>
              <a:t>;</a:t>
            </a:r>
          </a:p>
          <a:p>
            <a:pPr algn="just"/>
            <a:r>
              <a:rPr lang="pl-PL" sz="2800" dirty="0"/>
              <a:t>praktycznie we wszystkich analizowanych przypadkach większe stężenie ZEN występowało w próbach pobranych z terenów polnych</a:t>
            </a:r>
            <a:r>
              <a:rPr lang="pl-PL" sz="2800" dirty="0">
                <a:latin typeface="Arial" charset="0"/>
              </a:rPr>
              <a:t>;</a:t>
            </a:r>
            <a:r>
              <a:rPr lang="en-US" sz="2800" dirty="0">
                <a:latin typeface="Arial" charset="0"/>
              </a:rPr>
              <a:t> </a:t>
            </a:r>
            <a:endParaRPr lang="pl-PL" sz="2800" dirty="0">
              <a:latin typeface="Arial" charset="0"/>
            </a:endParaRPr>
          </a:p>
          <a:p>
            <a:pPr algn="just"/>
            <a:r>
              <a:rPr lang="pl-PL" sz="2800" dirty="0">
                <a:latin typeface="Arial" charset="0"/>
              </a:rPr>
              <a:t>głównym metabolitem ZEN był</a:t>
            </a:r>
            <a:r>
              <a:rPr lang="en-US" sz="2800" dirty="0">
                <a:latin typeface="Arial" charset="0"/>
              </a:rPr>
              <a:t> ZAN </a:t>
            </a:r>
            <a:r>
              <a:rPr lang="pl-PL" sz="2800" dirty="0">
                <a:latin typeface="Arial" charset="0"/>
              </a:rPr>
              <a:t>i</a:t>
            </a:r>
            <a:r>
              <a:rPr lang="en-US" sz="2800" dirty="0">
                <a:latin typeface="Arial" charset="0"/>
              </a:rPr>
              <a:t> </a:t>
            </a:r>
            <a:r>
              <a:rPr lang="pl-PL" sz="2800" dirty="0">
                <a:latin typeface="Arial" charset="0"/>
                <a:sym typeface="Symbol" pitchFamily="18" charset="2"/>
              </a:rPr>
              <a:t></a:t>
            </a:r>
            <a:r>
              <a:rPr lang="en-US" sz="2800" dirty="0">
                <a:latin typeface="Arial" charset="0"/>
              </a:rPr>
              <a:t>ZOL</a:t>
            </a:r>
            <a:r>
              <a:rPr lang="pl-PL" sz="2800" dirty="0">
                <a:latin typeface="Arial" charset="0"/>
              </a:rPr>
              <a:t>;</a:t>
            </a:r>
          </a:p>
          <a:p>
            <a:pPr algn="just"/>
            <a:r>
              <a:rPr lang="pl-PL" sz="2800" dirty="0"/>
              <a:t>największą zawartość ZEN zaobserwowano w żółci, a najniższą w nerkach, zarówno u osobników bytujących w terenach polnych jak i w lesie;</a:t>
            </a:r>
            <a:endParaRPr lang="pl-PL" sz="2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90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55223" y="2253802"/>
            <a:ext cx="10871200" cy="3078051"/>
          </a:xfrm>
        </p:spPr>
        <p:txBody>
          <a:bodyPr/>
          <a:lstStyle/>
          <a:p>
            <a:pPr algn="ctr"/>
            <a:r>
              <a:rPr lang="pl-PL" sz="5400" b="1" dirty="0" smtClean="0"/>
              <a:t>ZABURZENIA W POPULACJI, A PRAWIDŁOWA STRUKTURA POZYSKANIA DZIKÓW</a:t>
            </a:r>
            <a:endParaRPr lang="pl-PL" sz="5400" b="1" dirty="0"/>
          </a:p>
        </p:txBody>
      </p:sp>
    </p:spTree>
    <p:extLst>
      <p:ext uri="{BB962C8B-B14F-4D97-AF65-F5344CB8AC3E}">
        <p14:creationId xmlns:p14="http://schemas.microsoft.com/office/powerpoint/2010/main" val="206732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246088" cy="990600"/>
          </a:xfrm>
        </p:spPr>
        <p:txBody>
          <a:bodyPr/>
          <a:lstStyle/>
          <a:p>
            <a:pPr algn="ctr"/>
            <a:r>
              <a:rPr lang="pl-PL" b="1" dirty="0" smtClean="0"/>
              <a:t>MOTTO</a:t>
            </a:r>
            <a:endParaRPr lang="pl-PL" b="1" dirty="0"/>
          </a:p>
        </p:txBody>
      </p:sp>
      <p:sp>
        <p:nvSpPr>
          <p:cNvPr id="5" name="Tytuł 1"/>
          <p:cNvSpPr>
            <a:spLocks noGrp="1"/>
          </p:cNvSpPr>
          <p:nvPr>
            <p:ph sz="quarter" idx="1"/>
          </p:nvPr>
        </p:nvSpPr>
        <p:spPr>
          <a:xfrm>
            <a:off x="816864" y="2717442"/>
            <a:ext cx="10246088" cy="3940935"/>
          </a:xfrm>
        </p:spPr>
        <p:txBody>
          <a:bodyPr/>
          <a:lstStyle/>
          <a:p>
            <a:pPr marL="0" indent="0" algn="just">
              <a:buNone/>
            </a:pPr>
            <a:r>
              <a:rPr lang="pl-PL" sz="4000" dirty="0" smtClean="0"/>
              <a:t>twierdzenie, że odstrzał prowadzącej lochy spowoduje spadek pogłowia  funkcjonuje jedynie „za zamkniętymi drzwiami obory”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4917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94704" y="228599"/>
            <a:ext cx="10380372" cy="1265349"/>
          </a:xfrm>
        </p:spPr>
        <p:txBody>
          <a:bodyPr/>
          <a:lstStyle/>
          <a:p>
            <a:pPr algn="ctr"/>
            <a:r>
              <a:rPr lang="pl-PL" b="1" dirty="0" smtClean="0"/>
              <a:t>WYNIKI NIEMIECKICH BADAŃ 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1094704" y="2099256"/>
            <a:ext cx="10380371" cy="4404575"/>
          </a:xfrm>
        </p:spPr>
        <p:txBody>
          <a:bodyPr/>
          <a:lstStyle/>
          <a:p>
            <a:pPr algn="just"/>
            <a:r>
              <a:rPr lang="pl-PL" sz="3200" dirty="0"/>
              <a:t>ponad 80% urodzonych każdego roku warchlaków ma matki które same są jeszcze warchlakami lub </a:t>
            </a:r>
            <a:r>
              <a:rPr lang="pl-PL" sz="3200" dirty="0" smtClean="0"/>
              <a:t>przelatkami</a:t>
            </a:r>
            <a:r>
              <a:rPr lang="pl-PL" sz="3200" dirty="0"/>
              <a:t>;</a:t>
            </a:r>
            <a:endParaRPr lang="pl-PL" sz="3200" dirty="0" smtClean="0"/>
          </a:p>
          <a:p>
            <a:pPr algn="just"/>
            <a:r>
              <a:rPr lang="pl-PL" sz="3200" dirty="0"/>
              <a:t>ś</a:t>
            </a:r>
            <a:r>
              <a:rPr lang="pl-PL" sz="3200" dirty="0" smtClean="0"/>
              <a:t>redni </a:t>
            </a:r>
            <a:r>
              <a:rPr lang="pl-PL" sz="3200" dirty="0"/>
              <a:t>wiek zachodnioeuropejskich loch prowadzących wynosi </a:t>
            </a:r>
            <a:r>
              <a:rPr lang="pl-PL" sz="3200" dirty="0" smtClean="0"/>
              <a:t>ok. półtora roku;</a:t>
            </a:r>
          </a:p>
          <a:p>
            <a:pPr algn="just"/>
            <a:r>
              <a:rPr lang="pl-PL" sz="3200" dirty="0" smtClean="0"/>
              <a:t>od </a:t>
            </a:r>
            <a:r>
              <a:rPr lang="pl-PL" sz="3200" dirty="0"/>
              <a:t>czteroletniej lochy możemy w okresie jej płodności oczekiwać jeszcze ok. 40 warchlaków, a od </a:t>
            </a:r>
            <a:r>
              <a:rPr lang="pl-PL" sz="3200" dirty="0" err="1"/>
              <a:t>przelatkowej</a:t>
            </a:r>
            <a:r>
              <a:rPr lang="pl-PL" sz="3200" dirty="0"/>
              <a:t> loszki nawet 80 </a:t>
            </a:r>
            <a:r>
              <a:rPr lang="pl-PL" sz="3200" dirty="0" smtClean="0"/>
              <a:t>sztuk;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397284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5910" y="1"/>
            <a:ext cx="12076090" cy="2756078"/>
          </a:xfrm>
        </p:spPr>
        <p:txBody>
          <a:bodyPr/>
          <a:lstStyle/>
          <a:p>
            <a:pPr algn="ctr"/>
            <a:r>
              <a:rPr lang="pl-PL" b="1" dirty="0" smtClean="0"/>
              <a:t>ILOŚĆ PŁODÓW PRZYPADAJĄCYCH NA CIĄŻĘ U DZIKÓW W POSZCZEGÓLNYCH KLASACH WIEKOWYCH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667241012"/>
              </p:ext>
            </p:extLst>
          </p:nvPr>
        </p:nvGraphicFramePr>
        <p:xfrm>
          <a:off x="830442" y="3207285"/>
          <a:ext cx="10871199" cy="2832906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3623733"/>
                <a:gridCol w="3623733"/>
                <a:gridCol w="3623733"/>
              </a:tblGrid>
              <a:tr h="1416453">
                <a:tc>
                  <a:txBody>
                    <a:bodyPr/>
                    <a:lstStyle/>
                    <a:p>
                      <a:pPr algn="ctr"/>
                      <a:r>
                        <a:rPr lang="pl-PL" sz="2800" b="1" dirty="0" smtClean="0">
                          <a:solidFill>
                            <a:srgbClr val="FF0000"/>
                          </a:solidFill>
                        </a:rPr>
                        <a:t>WARCHLAKI</a:t>
                      </a:r>
                      <a:endParaRPr lang="pl-PL" sz="28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b="1" dirty="0" smtClean="0">
                          <a:solidFill>
                            <a:srgbClr val="FF0000"/>
                          </a:solidFill>
                        </a:rPr>
                        <a:t>PRZELATKI</a:t>
                      </a:r>
                      <a:endParaRPr lang="pl-PL" sz="28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b="1" dirty="0" smtClean="0">
                          <a:solidFill>
                            <a:srgbClr val="FF0000"/>
                          </a:solidFill>
                        </a:rPr>
                        <a:t>STARSZE</a:t>
                      </a:r>
                      <a:endParaRPr lang="pl-PL" sz="28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6453">
                <a:tc>
                  <a:txBody>
                    <a:bodyPr/>
                    <a:lstStyle/>
                    <a:p>
                      <a:pPr algn="ctr"/>
                      <a:r>
                        <a:rPr lang="pl-PL" sz="2800" b="1" dirty="0" smtClean="0"/>
                        <a:t>4.8</a:t>
                      </a:r>
                      <a:endParaRPr lang="pl-PL" sz="2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b="1" dirty="0" smtClean="0"/>
                        <a:t>6.8</a:t>
                      </a:r>
                      <a:endParaRPr lang="pl-PL" sz="2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b="1" dirty="0" smtClean="0"/>
                        <a:t>8,3</a:t>
                      </a:r>
                      <a:endParaRPr lang="pl-PL" sz="2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73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pPr algn="ctr"/>
            <a:r>
              <a:rPr lang="pl-PL" b="1" dirty="0" smtClean="0"/>
              <a:t>SKUTKI ZABURZEŃ W POPULACJI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816864" y="1600199"/>
            <a:ext cx="10871200" cy="5083935"/>
          </a:xfrm>
        </p:spPr>
        <p:txBody>
          <a:bodyPr/>
          <a:lstStyle/>
          <a:p>
            <a:pPr lvl="0" algn="just"/>
            <a:r>
              <a:rPr lang="pl-PL" sz="3200" dirty="0" smtClean="0"/>
              <a:t>zachwianie struktury płciowo – wiekowej prowadzi do tworzenia się „band” dziczej młodzieży, które są sprawcami największych szkód i przyczyniają się do niekontrolowanego wzrostu populacji;</a:t>
            </a:r>
          </a:p>
          <a:p>
            <a:pPr lvl="0" algn="just"/>
            <a:r>
              <a:rPr lang="pl-PL" sz="3200" dirty="0" smtClean="0"/>
              <a:t>prowadzi  to do licznych konfliktów pomiędzy rolnikami, a dzierżawcami obwodów łowieckich;</a:t>
            </a:r>
          </a:p>
          <a:p>
            <a:pPr lvl="0" algn="just"/>
            <a:r>
              <a:rPr lang="pl-PL" sz="3200" dirty="0" smtClean="0"/>
              <a:t>najlepszym sposobem na ich załagodzenie jest utrzymywanie populacji na poziome optymalnym dla danego rewiru, czyli wyrządzającej szkody gospodarczo znośne;</a:t>
            </a:r>
          </a:p>
          <a:p>
            <a:pPr algn="just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9096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16864" y="811368"/>
            <a:ext cx="10871200" cy="407831"/>
          </a:xfrm>
        </p:spPr>
        <p:txBody>
          <a:bodyPr/>
          <a:lstStyle/>
          <a:p>
            <a:pPr algn="ctr"/>
            <a:r>
              <a:rPr lang="pl-PL" b="1" dirty="0" smtClean="0"/>
              <a:t>PODSTAWOWE ZASADY GOSPODAROWANIA POPULACJAMI DZIKÓW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816864" y="2369713"/>
            <a:ext cx="10871200" cy="4177048"/>
          </a:xfrm>
        </p:spPr>
        <p:txBody>
          <a:bodyPr/>
          <a:lstStyle/>
          <a:p>
            <a:pPr algn="just"/>
            <a:r>
              <a:rPr lang="pl-PL" sz="3200" dirty="0" smtClean="0"/>
              <a:t>tylko przez intensywny odstrzał warchlaków i przelatków, aż do pierwszego rzutu młodych można mieć wpływ na dynamikę rozwoju populacji czarnej zwierzyny;</a:t>
            </a:r>
          </a:p>
          <a:p>
            <a:pPr marL="0" indent="0" algn="just">
              <a:buNone/>
            </a:pPr>
            <a:endParaRPr lang="pl-PL" sz="3200" dirty="0" smtClean="0"/>
          </a:p>
          <a:p>
            <a:pPr algn="just"/>
            <a:r>
              <a:rPr lang="pl-PL" sz="3200" dirty="0" smtClean="0"/>
              <a:t>należy chronić stare, doświadczone lochy prowadzące, które ograniczają kopulację wśród młodszych klas wiekowych;</a:t>
            </a:r>
          </a:p>
          <a:p>
            <a:pPr algn="just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7121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2580" y="90152"/>
            <a:ext cx="11005484" cy="1129048"/>
          </a:xfrm>
        </p:spPr>
        <p:txBody>
          <a:bodyPr/>
          <a:lstStyle/>
          <a:p>
            <a:pPr algn="ctr"/>
            <a:r>
              <a:rPr lang="pl-PL" b="1" dirty="0" smtClean="0"/>
              <a:t>PODSTAWOWE KRYTERIA POZYSKANIA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1313645" y="2279560"/>
            <a:ext cx="9826580" cy="3816439"/>
          </a:xfrm>
        </p:spPr>
        <p:txBody>
          <a:bodyPr/>
          <a:lstStyle/>
          <a:p>
            <a:pPr algn="just"/>
            <a:r>
              <a:rPr lang="pl-PL" dirty="0" smtClean="0"/>
              <a:t>pozyskanie warchlaków i przelatków na poziomie 75 – 80% pozyskania całkowitego;</a:t>
            </a:r>
          </a:p>
          <a:p>
            <a:pPr algn="just"/>
            <a:r>
              <a:rPr lang="pl-PL" dirty="0" smtClean="0"/>
              <a:t>młode loszki powinny stanowić 10 – 15% pozyskania całkowitego;</a:t>
            </a:r>
          </a:p>
          <a:p>
            <a:pPr algn="just"/>
            <a:r>
              <a:rPr lang="pl-PL" dirty="0"/>
              <a:t>d</a:t>
            </a:r>
            <a:r>
              <a:rPr lang="pl-PL" dirty="0" smtClean="0"/>
              <a:t>opełnienie do 100% </a:t>
            </a:r>
            <a:r>
              <a:rPr lang="pl-PL" dirty="0"/>
              <a:t>–</a:t>
            </a:r>
            <a:r>
              <a:rPr lang="pl-PL" dirty="0" smtClean="0"/>
              <a:t> wycinki, odyńce, lochy jałowe;</a:t>
            </a:r>
          </a:p>
          <a:p>
            <a:pPr algn="just"/>
            <a:r>
              <a:rPr lang="pl-PL" dirty="0" smtClean="0"/>
              <a:t>utrzymywanie właściwej struktury płciowej (1:1);</a:t>
            </a:r>
          </a:p>
          <a:p>
            <a:pPr algn="just"/>
            <a:r>
              <a:rPr lang="pl-PL" dirty="0" smtClean="0"/>
              <a:t>bezwzględna ochrona starych loch prowadzących;</a:t>
            </a:r>
          </a:p>
        </p:txBody>
      </p:sp>
    </p:spTree>
    <p:extLst>
      <p:ext uri="{BB962C8B-B14F-4D97-AF65-F5344CB8AC3E}">
        <p14:creationId xmlns:p14="http://schemas.microsoft.com/office/powerpoint/2010/main" val="179871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>
          <a:xfrm>
            <a:off x="811369" y="-182909"/>
            <a:ext cx="10354614" cy="1235646"/>
          </a:xfrm>
        </p:spPr>
        <p:txBody>
          <a:bodyPr/>
          <a:lstStyle/>
          <a:p>
            <a:pPr algn="ctr"/>
            <a:r>
              <a:rPr lang="pl-PL" altLang="pl-PL" sz="4000" dirty="0"/>
              <a:t/>
            </a:r>
            <a:br>
              <a:rPr lang="pl-PL" altLang="pl-PL" sz="4000" dirty="0"/>
            </a:br>
            <a:r>
              <a:rPr lang="pl-PL" altLang="pl-PL" sz="4000" b="1" dirty="0"/>
              <a:t>BIOLOGIA GATUNKU, A ŚRODOWISKO BYTOWANIA</a:t>
            </a: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524000" y="1052736"/>
            <a:ext cx="9144000" cy="5805264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pl-PL" altLang="pl-PL" dirty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pl-PL" altLang="pl-PL" dirty="0">
                <a:solidFill>
                  <a:srgbClr val="0070C0"/>
                </a:solidFill>
              </a:rPr>
              <a:t>KOMPLEKSY LEŚNE</a:t>
            </a:r>
            <a:r>
              <a:rPr lang="pl-PL" altLang="pl-PL" dirty="0"/>
              <a:t>:    </a:t>
            </a:r>
            <a:r>
              <a:rPr lang="pl-PL" altLang="pl-PL" dirty="0" smtClean="0"/>
              <a:t>            </a:t>
            </a:r>
            <a:r>
              <a:rPr lang="pl-PL" altLang="pl-PL" dirty="0">
                <a:solidFill>
                  <a:srgbClr val="FF3300"/>
                </a:solidFill>
              </a:rPr>
              <a:t>POLA UPRAWNE</a:t>
            </a:r>
            <a:r>
              <a:rPr lang="pl-PL" altLang="pl-PL" dirty="0" smtClean="0"/>
              <a:t>:</a:t>
            </a:r>
            <a:endParaRPr lang="pl-PL" altLang="pl-PL" sz="2800" dirty="0"/>
          </a:p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pl-PL" altLang="pl-PL" sz="2800" dirty="0"/>
              <a:t>UDZIAŁ ROŚLINNOŚCI UPRAWNEJ W POBIERANYM POKARMIE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pl-PL" altLang="pl-PL" sz="2800" dirty="0">
                <a:solidFill>
                  <a:srgbClr val="0070C0"/>
                </a:solidFill>
              </a:rPr>
              <a:t>             30%                                             </a:t>
            </a:r>
            <a:r>
              <a:rPr lang="pl-PL" altLang="pl-PL" sz="2800" dirty="0">
                <a:solidFill>
                  <a:srgbClr val="FF3300"/>
                </a:solidFill>
              </a:rPr>
              <a:t>70%</a:t>
            </a:r>
          </a:p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pl-PL" altLang="pl-PL" sz="2800" dirty="0"/>
              <a:t>   </a:t>
            </a:r>
          </a:p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pl-PL" altLang="pl-PL" sz="2800" dirty="0"/>
              <a:t>RUJA (HUCZKA)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pl-PL" altLang="pl-PL" sz="2800" dirty="0"/>
              <a:t>     </a:t>
            </a:r>
            <a:r>
              <a:rPr lang="pl-PL" altLang="pl-PL" sz="2800" dirty="0">
                <a:solidFill>
                  <a:srgbClr val="0070C0"/>
                </a:solidFill>
              </a:rPr>
              <a:t>RAZ W ROKU</a:t>
            </a:r>
            <a:r>
              <a:rPr lang="pl-PL" altLang="pl-PL" sz="2800" dirty="0"/>
              <a:t>                     </a:t>
            </a:r>
            <a:r>
              <a:rPr lang="pl-PL" altLang="pl-PL" sz="2800" dirty="0">
                <a:solidFill>
                  <a:srgbClr val="FF3300"/>
                </a:solidFill>
              </a:rPr>
              <a:t>KILKA RAZY W ROKU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2800" dirty="0">
                <a:solidFill>
                  <a:srgbClr val="0070C0"/>
                </a:solidFill>
              </a:rPr>
              <a:t>               XI-I </a:t>
            </a:r>
            <a:r>
              <a:rPr lang="pl-PL" altLang="pl-PL" sz="2800" dirty="0"/>
              <a:t>                                           </a:t>
            </a:r>
            <a:r>
              <a:rPr lang="pl-PL" altLang="pl-PL" sz="2800" dirty="0">
                <a:solidFill>
                  <a:srgbClr val="FF3300"/>
                </a:solidFill>
              </a:rPr>
              <a:t>X-V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2800" dirty="0">
                <a:solidFill>
                  <a:srgbClr val="0070C0"/>
                </a:solidFill>
              </a:rPr>
              <a:t>OSOBNIKI DOJRZAŁE</a:t>
            </a:r>
            <a:r>
              <a:rPr lang="pl-PL" altLang="pl-PL" sz="2800" dirty="0"/>
              <a:t>       </a:t>
            </a:r>
            <a:r>
              <a:rPr lang="pl-PL" altLang="pl-PL" sz="2800" dirty="0">
                <a:solidFill>
                  <a:srgbClr val="FF3300"/>
                </a:solidFill>
              </a:rPr>
              <a:t>OSOBNIKI MŁODOCIANE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pl-PL" altLang="pl-PL" sz="2800" dirty="0"/>
          </a:p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2800" dirty="0"/>
              <a:t>AKTYWNOŚĆ DOBOWA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2800" dirty="0"/>
              <a:t>             </a:t>
            </a:r>
            <a:r>
              <a:rPr lang="pl-PL" altLang="pl-PL" sz="2800" dirty="0">
                <a:solidFill>
                  <a:srgbClr val="0070C0"/>
                </a:solidFill>
              </a:rPr>
              <a:t>NOC</a:t>
            </a:r>
            <a:r>
              <a:rPr lang="pl-PL" altLang="pl-PL" sz="2800" dirty="0"/>
              <a:t>                                      </a:t>
            </a:r>
            <a:r>
              <a:rPr lang="pl-PL" altLang="pl-PL" sz="2800" dirty="0">
                <a:solidFill>
                  <a:srgbClr val="FF3300"/>
                </a:solidFill>
              </a:rPr>
              <a:t>DZIEŃ I NOC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629400" y="1600201"/>
            <a:ext cx="4038600" cy="4530725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364815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84100" y="228600"/>
            <a:ext cx="9337185" cy="990600"/>
          </a:xfrm>
        </p:spPr>
        <p:txBody>
          <a:bodyPr/>
          <a:lstStyle/>
          <a:p>
            <a:pPr algn="ctr"/>
            <a:r>
              <a:rPr lang="pl-PL" b="1" dirty="0" smtClean="0"/>
              <a:t>EUGEN WYLER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1584101" y="3039413"/>
            <a:ext cx="9337184" cy="3365679"/>
          </a:xfrm>
        </p:spPr>
        <p:txBody>
          <a:bodyPr/>
          <a:lstStyle/>
          <a:p>
            <a:pPr marL="0" indent="0" algn="just">
              <a:buNone/>
            </a:pPr>
            <a:r>
              <a:rPr lang="pl-PL" dirty="0" smtClean="0"/>
              <a:t>„</a:t>
            </a:r>
            <a:r>
              <a:rPr lang="pl-PL" sz="3200" i="1" dirty="0" smtClean="0"/>
              <a:t>Reguł prawidłowego myślistwa nie zauważa się gdy są one przestrzegane, widzi się je dopiero wówczas, gdy ich zabraknie.”</a:t>
            </a:r>
            <a:endParaRPr lang="pl-PL" sz="3200" i="1" dirty="0"/>
          </a:p>
        </p:txBody>
      </p:sp>
    </p:spTree>
    <p:extLst>
      <p:ext uri="{BB962C8B-B14F-4D97-AF65-F5344CB8AC3E}">
        <p14:creationId xmlns:p14="http://schemas.microsoft.com/office/powerpoint/2010/main" val="95316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16864" y="103031"/>
            <a:ext cx="10297604" cy="1116169"/>
          </a:xfrm>
        </p:spPr>
        <p:txBody>
          <a:bodyPr/>
          <a:lstStyle/>
          <a:p>
            <a:pPr algn="ctr"/>
            <a:r>
              <a:rPr lang="pl-PL" b="1" dirty="0" smtClean="0"/>
              <a:t>CEL PRAWIDŁOWEJ STRUKTURY POZYSKANIA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816864" y="1999445"/>
            <a:ext cx="10297604" cy="4495800"/>
          </a:xfrm>
        </p:spPr>
        <p:txBody>
          <a:bodyPr/>
          <a:lstStyle/>
          <a:p>
            <a:pPr algn="just"/>
            <a:r>
              <a:rPr lang="pl-PL" sz="3200" dirty="0" smtClean="0"/>
              <a:t>pod względem fachowym pojęcia „myślistwo” i „ograniczanie szkód” idą ze sobą w parze;</a:t>
            </a:r>
          </a:p>
          <a:p>
            <a:pPr algn="just"/>
            <a:r>
              <a:rPr lang="pl-PL" sz="3200" dirty="0" smtClean="0"/>
              <a:t>niedopuszczalne jest używanie określenia „zwalczanie szkodników”;</a:t>
            </a:r>
          </a:p>
          <a:p>
            <a:pPr algn="just"/>
            <a:r>
              <a:rPr lang="pl-PL" sz="3200" dirty="0" smtClean="0"/>
              <a:t>należy zrobić wszystko, by podczas polowań na dziki uniknąć pułapek, noktowizorów, sztucznego światła lub podawania lochom pigułek hamujących owulację;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4248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13646" y="228600"/>
            <a:ext cx="9465973" cy="990600"/>
          </a:xfrm>
        </p:spPr>
        <p:txBody>
          <a:bodyPr/>
          <a:lstStyle/>
          <a:p>
            <a:pPr algn="ctr"/>
            <a:r>
              <a:rPr lang="pl-PL" b="1" dirty="0" smtClean="0"/>
              <a:t>PODSUMOWANIE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1313646" y="2179750"/>
            <a:ext cx="9465973" cy="4495800"/>
          </a:xfrm>
        </p:spPr>
        <p:txBody>
          <a:bodyPr/>
          <a:lstStyle/>
          <a:p>
            <a:pPr algn="just"/>
            <a:r>
              <a:rPr lang="pl-PL" sz="3200" dirty="0" smtClean="0"/>
              <a:t>strzał oddany do dzika może jednym uderzeniem spowodować albo gwałtowny wzrost szkód ze strony czarnej zwierzyny lub też gwałtowny ich spadek w zależności od tego jaką sztukę i kiedy się strzela;</a:t>
            </a:r>
          </a:p>
          <a:p>
            <a:pPr algn="just"/>
            <a:r>
              <a:rPr lang="pl-PL" sz="3200" dirty="0" smtClean="0"/>
              <a:t>w swoim rzemiośle pozostańmy myśliwymi, a nie tępicielami szkodników;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2204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/>
          </p:cNvSpPr>
          <p:nvPr>
            <p:ph type="title" idx="4294967295"/>
          </p:nvPr>
        </p:nvSpPr>
        <p:spPr>
          <a:xfrm>
            <a:off x="218941" y="228600"/>
            <a:ext cx="11668259" cy="990600"/>
          </a:xfrm>
        </p:spPr>
        <p:txBody>
          <a:bodyPr/>
          <a:lstStyle/>
          <a:p>
            <a:pPr algn="ctr"/>
            <a:r>
              <a:rPr lang="pl-PL" b="1" dirty="0" smtClean="0">
                <a:latin typeface="+mn-lt"/>
              </a:rPr>
              <a:t>WNIOSKI</a:t>
            </a:r>
          </a:p>
        </p:txBody>
      </p:sp>
      <p:sp>
        <p:nvSpPr>
          <p:cNvPr id="35843" name="Rectangle 3"/>
          <p:cNvSpPr>
            <a:spLocks noGrp="1"/>
          </p:cNvSpPr>
          <p:nvPr>
            <p:ph type="body" idx="4294967295"/>
          </p:nvPr>
        </p:nvSpPr>
        <p:spPr>
          <a:xfrm>
            <a:off x="218941" y="980728"/>
            <a:ext cx="11668259" cy="5301208"/>
          </a:xfrm>
        </p:spPr>
        <p:txBody>
          <a:bodyPr/>
          <a:lstStyle/>
          <a:p>
            <a:pPr marL="0" indent="0" algn="just">
              <a:buNone/>
            </a:pPr>
            <a:endParaRPr lang="pl-PL" sz="2800" dirty="0">
              <a:latin typeface="Arial" charset="0"/>
            </a:endParaRPr>
          </a:p>
          <a:p>
            <a:pPr algn="just"/>
            <a:r>
              <a:rPr lang="pl-PL" sz="3200" dirty="0"/>
              <a:t>wyniki badań dowodzą, że dziki bytujące i żerujące w obwodach z wielkoobszarową uprawą kukurydzy, pobierają wraz z pokarmem zdecydowanie więcej </a:t>
            </a:r>
            <a:r>
              <a:rPr lang="pl-PL" sz="3200" dirty="0" err="1"/>
              <a:t>mikoestrogenu</a:t>
            </a:r>
            <a:r>
              <a:rPr lang="pl-PL" sz="3200" dirty="0"/>
              <a:t> </a:t>
            </a:r>
            <a:r>
              <a:rPr lang="pl-PL" sz="3200" dirty="0" err="1"/>
              <a:t>zearalenonu</a:t>
            </a:r>
            <a:r>
              <a:rPr lang="pl-PL" sz="3200" dirty="0"/>
              <a:t>;</a:t>
            </a:r>
          </a:p>
          <a:p>
            <a:pPr algn="just"/>
            <a:r>
              <a:rPr lang="pl-PL" sz="3200" dirty="0"/>
              <a:t>ZEN i jego metabolity wykrywane są w narządach, tkankach i płynach ustrojowych, a najlepszym indykatorem skażenia jest oznaczenie poziomu ich zawartości w żółci;</a:t>
            </a:r>
          </a:p>
          <a:p>
            <a:pPr algn="just"/>
            <a:r>
              <a:rPr lang="pl-PL" sz="3200" dirty="0"/>
              <a:t>przeprowadzone badania sugerują, że środowisko bytowania dzików, ze szczególnym uwzględnieniem wielkoobszarowych łanów kukurydzy, może być przyczyną </a:t>
            </a:r>
            <a:r>
              <a:rPr lang="pl-PL" sz="3200" dirty="0" err="1"/>
              <a:t>hiperestrogenizmu</a:t>
            </a:r>
            <a:r>
              <a:rPr lang="pl-PL" sz="3200" dirty="0"/>
              <a:t>;</a:t>
            </a:r>
          </a:p>
          <a:p>
            <a:pPr algn="just"/>
            <a:endParaRPr lang="pl-PL" sz="2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19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/>
              <a:t>WNIOSKI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257577" y="1497168"/>
            <a:ext cx="11771291" cy="5045299"/>
          </a:xfrm>
        </p:spPr>
        <p:txBody>
          <a:bodyPr/>
          <a:lstStyle/>
          <a:p>
            <a:pPr lvl="0" algn="just"/>
            <a:r>
              <a:rPr lang="pl-PL" dirty="0" smtClean="0"/>
              <a:t>przyrost zrealizowany jest wyższy niż do tej pory zakładano;</a:t>
            </a:r>
          </a:p>
          <a:p>
            <a:pPr lvl="0" algn="just"/>
            <a:r>
              <a:rPr lang="pl-PL" dirty="0" smtClean="0"/>
              <a:t>chcąc ograniczyć dalszy wzrost pogłowia, pozyskanie musi być na poziomie wyższym jak wiosenny stan populacji z zachowaniem odpowiedniej struktury wiekowo-płciowej;</a:t>
            </a:r>
          </a:p>
          <a:p>
            <a:pPr algn="just"/>
            <a:r>
              <a:rPr lang="pl-PL" dirty="0" smtClean="0"/>
              <a:t>kilkuletnie lochy przyczyniają się do wzrostu populacji nie więcej niż o 20%;</a:t>
            </a:r>
          </a:p>
          <a:p>
            <a:pPr algn="just"/>
            <a:r>
              <a:rPr lang="pl-PL" dirty="0" smtClean="0"/>
              <a:t>redukcja stanu czarnej zwierzyny jest możliwa tylko wtedy, gdy udział pozyskanych warchlaków wynosi ok. 80%;</a:t>
            </a:r>
          </a:p>
          <a:p>
            <a:pPr algn="just"/>
            <a:r>
              <a:rPr lang="pl-PL" dirty="0" smtClean="0"/>
              <a:t>nigdy nie należy strzelać do lochy prowadzącej, nawet wówczas gdy warchlaki nie potrzebują już mleka, należy ją zachować ze względu na jej doświadczenie i zdolność przewodzenia stadu;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3564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forum.poluje.pl/foto_kontent/dzik_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944" y="1571221"/>
            <a:ext cx="9208730" cy="5400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53944" y="228600"/>
            <a:ext cx="9208731" cy="990600"/>
          </a:xfrm>
        </p:spPr>
        <p:txBody>
          <a:bodyPr/>
          <a:lstStyle/>
          <a:p>
            <a:pPr algn="ctr"/>
            <a:r>
              <a:rPr lang="pl-PL" b="1" dirty="0" smtClean="0"/>
              <a:t>DZIĘKUJEMY ZA UWAGĘ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38385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0404895"/>
              </p:ext>
            </p:extLst>
          </p:nvPr>
        </p:nvGraphicFramePr>
        <p:xfrm>
          <a:off x="-1" y="862885"/>
          <a:ext cx="13212017" cy="59443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365161" y="-90151"/>
            <a:ext cx="9318683" cy="772732"/>
          </a:xfrm>
        </p:spPr>
        <p:txBody>
          <a:bodyPr/>
          <a:lstStyle/>
          <a:p>
            <a:pPr algn="ctr"/>
            <a:r>
              <a:rPr lang="pl-PL" altLang="pl-PL" sz="4000" dirty="0"/>
              <a:t/>
            </a:r>
            <a:br>
              <a:rPr lang="pl-PL" altLang="pl-PL" sz="4000" dirty="0"/>
            </a:br>
            <a:r>
              <a:rPr lang="pl-PL" altLang="pl-PL" sz="4000" b="1" dirty="0"/>
              <a:t>STAN I POZYSKANIE DZIKÓW W SEZONACH 2001/2002-2008/2009</a:t>
            </a:r>
          </a:p>
        </p:txBody>
      </p:sp>
    </p:spTree>
    <p:extLst>
      <p:ext uri="{BB962C8B-B14F-4D97-AF65-F5344CB8AC3E}">
        <p14:creationId xmlns:p14="http://schemas.microsoft.com/office/powerpoint/2010/main" val="1191228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1340768"/>
          </a:xfrm>
        </p:spPr>
        <p:txBody>
          <a:bodyPr/>
          <a:lstStyle/>
          <a:p>
            <a:r>
              <a:rPr lang="pl-PL" altLang="pl-PL" sz="4000" dirty="0"/>
              <a:t/>
            </a:r>
            <a:br>
              <a:rPr lang="pl-PL" altLang="pl-PL" sz="4000" dirty="0"/>
            </a:br>
            <a:r>
              <a:rPr lang="pl-PL" altLang="pl-PL" sz="4000" dirty="0"/>
              <a:t> </a:t>
            </a:r>
            <a:r>
              <a:rPr lang="pl-PL" altLang="pl-PL" sz="4000" dirty="0">
                <a:solidFill>
                  <a:schemeClr val="folHlink"/>
                </a:solidFill>
              </a:rPr>
              <a:t/>
            </a:r>
            <a:br>
              <a:rPr lang="pl-PL" altLang="pl-PL" sz="4000" dirty="0">
                <a:solidFill>
                  <a:schemeClr val="folHlink"/>
                </a:solidFill>
              </a:rPr>
            </a:br>
            <a:r>
              <a:rPr lang="pl-PL" altLang="pl-PL" sz="4000" dirty="0"/>
              <a:t/>
            </a:r>
            <a:br>
              <a:rPr lang="pl-PL" altLang="pl-PL" sz="4000" dirty="0"/>
            </a:br>
            <a:endParaRPr lang="pl-PL" altLang="pl-PL" sz="4000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9402" y="1600200"/>
            <a:ext cx="8847787" cy="4495800"/>
          </a:xfrm>
        </p:spPr>
        <p:txBody>
          <a:bodyPr/>
          <a:lstStyle/>
          <a:p>
            <a:pPr algn="just"/>
            <a:endParaRPr lang="pl-PL" altLang="pl-PL" dirty="0"/>
          </a:p>
          <a:p>
            <a:pPr algn="just"/>
            <a:endParaRPr lang="pl-PL" altLang="pl-PL" dirty="0"/>
          </a:p>
          <a:p>
            <a:pPr algn="just"/>
            <a:r>
              <a:rPr lang="pl-PL" altLang="pl-PL" dirty="0" smtClean="0"/>
              <a:t>brak wrogów naturalnych;</a:t>
            </a:r>
          </a:p>
          <a:p>
            <a:pPr marL="0" indent="0" algn="just">
              <a:buNone/>
            </a:pPr>
            <a:endParaRPr lang="pl-PL" altLang="pl-PL" dirty="0" smtClean="0"/>
          </a:p>
          <a:p>
            <a:pPr algn="just"/>
            <a:r>
              <a:rPr lang="pl-PL" altLang="pl-PL" dirty="0" smtClean="0"/>
              <a:t>zwiększenie powierzchni wielkoobszarowej uprawy kukurydzy;</a:t>
            </a:r>
            <a:endParaRPr lang="pl-PL" altLang="pl-PL" dirty="0"/>
          </a:p>
        </p:txBody>
      </p:sp>
      <p:sp>
        <p:nvSpPr>
          <p:cNvPr id="2" name="Prostokąt 1"/>
          <p:cNvSpPr/>
          <p:nvPr/>
        </p:nvSpPr>
        <p:spPr>
          <a:xfrm>
            <a:off x="1524000" y="-8020"/>
            <a:ext cx="90364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altLang="pl-PL" sz="4000" b="1" dirty="0">
                <a:solidFill>
                  <a:srgbClr val="212745"/>
                </a:solidFill>
                <a:latin typeface="Tw Cen MT"/>
                <a:ea typeface="+mj-ea"/>
                <a:cs typeface="+mj-cs"/>
              </a:rPr>
              <a:t>PRZYCZYNY WZROSTU LICZEBNOŚCI POPULACJI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3978698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-708819"/>
            <a:ext cx="9144000" cy="1417638"/>
          </a:xfrm>
        </p:spPr>
        <p:txBody>
          <a:bodyPr/>
          <a:lstStyle/>
          <a:p>
            <a:pPr algn="ctr"/>
            <a:r>
              <a:rPr lang="pl-PL" altLang="pl-PL" sz="4000" dirty="0"/>
              <a:t/>
            </a:r>
            <a:br>
              <a:rPr lang="pl-PL" altLang="pl-PL" sz="4000" dirty="0"/>
            </a:br>
            <a:r>
              <a:rPr lang="pl-PL" altLang="pl-PL" sz="4000" dirty="0"/>
              <a:t> </a:t>
            </a:r>
            <a:br>
              <a:rPr lang="pl-PL" altLang="pl-PL" sz="4000" dirty="0"/>
            </a:br>
            <a:r>
              <a:rPr lang="pl-PL" altLang="pl-PL" sz="4000" b="1" dirty="0"/>
              <a:t>WPŁYW GRZYBÓW PLEŚNIOWYCH NA ZABURZENIA HORMONALNE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63552" y="1600200"/>
            <a:ext cx="8064896" cy="5257800"/>
          </a:xfrm>
        </p:spPr>
        <p:txBody>
          <a:bodyPr/>
          <a:lstStyle/>
          <a:p>
            <a:pPr marL="0" indent="0">
              <a:buNone/>
            </a:pPr>
            <a:endParaRPr lang="pl-PL" altLang="pl-PL" dirty="0"/>
          </a:p>
          <a:p>
            <a:r>
              <a:rPr lang="pl-PL" altLang="pl-PL" dirty="0" smtClean="0"/>
              <a:t>pogoda sprzyjająca rozwojowi grzybów z rodzaju </a:t>
            </a:r>
            <a:r>
              <a:rPr lang="pl-PL" altLang="pl-PL" i="1" u="sng" dirty="0" err="1" smtClean="0"/>
              <a:t>Fusarium</a:t>
            </a:r>
            <a:r>
              <a:rPr lang="pl-PL" altLang="pl-PL" i="1" dirty="0" smtClean="0"/>
              <a:t>;</a:t>
            </a:r>
          </a:p>
          <a:p>
            <a:pPr marL="0" indent="0">
              <a:buNone/>
            </a:pPr>
            <a:endParaRPr lang="pl-PL" altLang="pl-PL" i="1" dirty="0" smtClean="0"/>
          </a:p>
          <a:p>
            <a:r>
              <a:rPr lang="pl-PL" altLang="pl-PL" dirty="0" smtClean="0"/>
              <a:t>patogeny wytwarzają metabolity drugorzędowe – </a:t>
            </a:r>
            <a:r>
              <a:rPr lang="pl-PL" altLang="pl-PL" u="sng" dirty="0" err="1" smtClean="0"/>
              <a:t>mikotoksyny</a:t>
            </a:r>
            <a:r>
              <a:rPr lang="pl-PL" altLang="pl-PL" dirty="0" smtClean="0"/>
              <a:t>;</a:t>
            </a:r>
          </a:p>
          <a:p>
            <a:pPr marL="0" indent="0">
              <a:buNone/>
            </a:pPr>
            <a:endParaRPr lang="pl-PL" altLang="pl-PL" dirty="0" smtClean="0"/>
          </a:p>
          <a:p>
            <a:r>
              <a:rPr lang="pl-PL" altLang="pl-PL" u="sng" dirty="0" err="1" smtClean="0"/>
              <a:t>zearalenon</a:t>
            </a:r>
            <a:r>
              <a:rPr lang="pl-PL" altLang="pl-PL" dirty="0" smtClean="0"/>
              <a:t> – naturalny estrogen;</a:t>
            </a:r>
          </a:p>
          <a:p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1145970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3122" y="-229891"/>
            <a:ext cx="7131813" cy="7677472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93158" y="2904277"/>
            <a:ext cx="9143208" cy="5045579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445492"/>
            <a:ext cx="7650051" cy="4206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50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374818" y="1046408"/>
            <a:ext cx="4436772" cy="7186412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6410" y="-189911"/>
            <a:ext cx="5044227" cy="7047911"/>
          </a:xfrm>
          <a:prstGeom prst="rect">
            <a:avLst/>
          </a:prstGeom>
        </p:spPr>
      </p:pic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83810" y="360608"/>
            <a:ext cx="7002601" cy="1700012"/>
          </a:xfrm>
        </p:spPr>
        <p:txBody>
          <a:bodyPr/>
          <a:lstStyle/>
          <a:p>
            <a:pPr algn="ctr"/>
            <a:r>
              <a:rPr lang="pl-PL" b="1" dirty="0" smtClean="0"/>
              <a:t>EFEKT ODDZIAŁYWANIA GRZYBÓW Z RODZAJU </a:t>
            </a:r>
            <a:r>
              <a:rPr lang="pl-PL" b="1" i="1" dirty="0" smtClean="0"/>
              <a:t>FUSARIUM</a:t>
            </a:r>
            <a:r>
              <a:rPr lang="pl-PL" b="1" dirty="0" smtClean="0"/>
              <a:t> NA KOLBY KUKURYDZY 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405197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218941" y="0"/>
            <a:ext cx="11243256" cy="776349"/>
          </a:xfrm>
        </p:spPr>
        <p:txBody>
          <a:bodyPr/>
          <a:lstStyle/>
          <a:p>
            <a:pPr algn="ctr"/>
            <a:r>
              <a:rPr lang="pl-PL" altLang="pl-PL" dirty="0"/>
              <a:t/>
            </a:r>
            <a:br>
              <a:rPr lang="pl-PL" altLang="pl-PL" dirty="0"/>
            </a:br>
            <a:r>
              <a:rPr lang="pl-PL" altLang="pl-PL" sz="4000" b="1" dirty="0"/>
              <a:t>WPŁYW ZAPLEŚNIAŁEGO POKARMU NA GOTOWOŚĆ GODOWĄ LOSZEK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2175302"/>
            <a:ext cx="9144000" cy="5013325"/>
          </a:xfrm>
        </p:spPr>
        <p:txBody>
          <a:bodyPr/>
          <a:lstStyle/>
          <a:p>
            <a:pPr marL="0" indent="0">
              <a:buNone/>
            </a:pPr>
            <a:r>
              <a:rPr lang="pl-PL" altLang="pl-PL" dirty="0" smtClean="0"/>
              <a:t>IX-XII </a:t>
            </a:r>
            <a:r>
              <a:rPr lang="pl-PL" altLang="pl-PL" dirty="0"/>
              <a:t>– </a:t>
            </a:r>
            <a:r>
              <a:rPr lang="pl-PL" altLang="pl-PL" dirty="0" smtClean="0"/>
              <a:t>brak wyproszeń</a:t>
            </a:r>
            <a:endParaRPr lang="pl-PL" altLang="pl-PL" dirty="0"/>
          </a:p>
          <a:p>
            <a:pPr marL="0" indent="0">
              <a:buNone/>
            </a:pPr>
            <a:endParaRPr lang="pl-PL" altLang="pl-PL" dirty="0" smtClean="0"/>
          </a:p>
          <a:p>
            <a:pPr marL="0" indent="0" algn="ctr">
              <a:buNone/>
            </a:pPr>
            <a:r>
              <a:rPr lang="pl-PL" altLang="pl-PL" dirty="0" smtClean="0"/>
              <a:t>V–IX </a:t>
            </a:r>
            <a:r>
              <a:rPr lang="pl-PL" altLang="pl-PL" dirty="0"/>
              <a:t>– </a:t>
            </a:r>
            <a:r>
              <a:rPr lang="pl-PL" altLang="pl-PL" dirty="0" smtClean="0"/>
              <a:t>znikomy udział pobieranego zapleśniałego pokarmu</a:t>
            </a:r>
          </a:p>
          <a:p>
            <a:pPr marL="0" indent="0">
              <a:buNone/>
            </a:pPr>
            <a:endParaRPr lang="pl-PL" altLang="pl-PL" dirty="0"/>
          </a:p>
          <a:p>
            <a:pPr marL="0" indent="0">
              <a:buClr>
                <a:srgbClr val="33A5AB"/>
              </a:buClr>
              <a:buNone/>
            </a:pPr>
            <a:r>
              <a:rPr lang="pl-PL" altLang="pl-PL" dirty="0" smtClean="0"/>
              <a:t>I – początek wyproszeń                  </a:t>
            </a:r>
            <a:r>
              <a:rPr lang="pl-PL" altLang="pl-PL" dirty="0">
                <a:solidFill>
                  <a:srgbClr val="212745"/>
                </a:solidFill>
              </a:rPr>
              <a:t>X – początek huczki</a:t>
            </a:r>
          </a:p>
          <a:p>
            <a:pPr marL="0" indent="0">
              <a:buNone/>
            </a:pPr>
            <a:r>
              <a:rPr lang="pl-PL" altLang="pl-PL" dirty="0" smtClean="0"/>
              <a:t> </a:t>
            </a:r>
          </a:p>
          <a:p>
            <a:pPr marL="0" indent="0" algn="ctr">
              <a:buNone/>
            </a:pPr>
            <a:r>
              <a:rPr lang="pl-PL" altLang="pl-PL" dirty="0" smtClean="0"/>
              <a:t>X–IV –wzrost udziału pobieranego zapleśniałego pokarmu</a:t>
            </a:r>
          </a:p>
          <a:p>
            <a:pPr>
              <a:buFont typeface="Wingdings" panose="05000000000000000000" pitchFamily="2" charset="2"/>
              <a:buNone/>
            </a:pPr>
            <a:endParaRPr lang="pl-PL" altLang="pl-PL" dirty="0"/>
          </a:p>
          <a:p>
            <a:endParaRPr lang="pl-PL" altLang="pl-PL" dirty="0"/>
          </a:p>
        </p:txBody>
      </p:sp>
      <p:sp>
        <p:nvSpPr>
          <p:cNvPr id="2" name="Strzałka w prawo 1"/>
          <p:cNvSpPr/>
          <p:nvPr/>
        </p:nvSpPr>
        <p:spPr>
          <a:xfrm>
            <a:off x="5591944" y="2276872"/>
            <a:ext cx="1512169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Strzałka w prawo 2"/>
          <p:cNvSpPr/>
          <p:nvPr/>
        </p:nvSpPr>
        <p:spPr>
          <a:xfrm rot="10800000">
            <a:off x="5591943" y="2434500"/>
            <a:ext cx="1512169" cy="1615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ole tekstowe 3"/>
          <p:cNvSpPr txBox="1"/>
          <p:nvPr/>
        </p:nvSpPr>
        <p:spPr>
          <a:xfrm>
            <a:off x="7282138" y="2202561"/>
            <a:ext cx="3385863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700"/>
              </a:spcBef>
              <a:buClr>
                <a:srgbClr val="33A5AB"/>
              </a:buClr>
              <a:buSzPct val="60000"/>
            </a:pPr>
            <a:r>
              <a:rPr lang="pl-PL" altLang="pl-PL" sz="2900" dirty="0">
                <a:solidFill>
                  <a:srgbClr val="212745"/>
                </a:solidFill>
                <a:latin typeface="Tw Cen MT"/>
              </a:rPr>
              <a:t>V–IX – brak huczki</a:t>
            </a:r>
          </a:p>
        </p:txBody>
      </p:sp>
      <p:sp>
        <p:nvSpPr>
          <p:cNvPr id="5" name="Strzałka w dół 4"/>
          <p:cNvSpPr/>
          <p:nvPr/>
        </p:nvSpPr>
        <p:spPr>
          <a:xfrm>
            <a:off x="3863752" y="2720564"/>
            <a:ext cx="216024" cy="6364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Strzałka w dół 5"/>
          <p:cNvSpPr/>
          <p:nvPr/>
        </p:nvSpPr>
        <p:spPr>
          <a:xfrm>
            <a:off x="8544272" y="2720564"/>
            <a:ext cx="216024" cy="6364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Strzałka w prawo 7"/>
          <p:cNvSpPr/>
          <p:nvPr/>
        </p:nvSpPr>
        <p:spPr>
          <a:xfrm>
            <a:off x="5591944" y="4797152"/>
            <a:ext cx="1512168" cy="144016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Strzałka w prawo 9"/>
          <p:cNvSpPr/>
          <p:nvPr/>
        </p:nvSpPr>
        <p:spPr>
          <a:xfrm rot="10800000" flipV="1">
            <a:off x="5591944" y="4985004"/>
            <a:ext cx="1512168" cy="172188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Strzałka w dół 10"/>
          <p:cNvSpPr/>
          <p:nvPr/>
        </p:nvSpPr>
        <p:spPr>
          <a:xfrm>
            <a:off x="3881754" y="5301208"/>
            <a:ext cx="198022" cy="576064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Strzałka w dół 11"/>
          <p:cNvSpPr/>
          <p:nvPr/>
        </p:nvSpPr>
        <p:spPr>
          <a:xfrm>
            <a:off x="8544272" y="5301208"/>
            <a:ext cx="216024" cy="576064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2969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Średni">
  <a:themeElements>
    <a:clrScheme name="Niestandardowy 23">
      <a:dk1>
        <a:srgbClr val="212745"/>
      </a:dk1>
      <a:lt1>
        <a:srgbClr val="FFF5EB"/>
      </a:lt1>
      <a:dk2>
        <a:srgbClr val="212745"/>
      </a:dk2>
      <a:lt2>
        <a:srgbClr val="FFF5EB"/>
      </a:lt2>
      <a:accent1>
        <a:srgbClr val="EA6400"/>
      </a:accent1>
      <a:accent2>
        <a:srgbClr val="33A5AB"/>
      </a:accent2>
      <a:accent3>
        <a:srgbClr val="A7EA52"/>
      </a:accent3>
      <a:accent4>
        <a:srgbClr val="5DCEAF"/>
      </a:accent4>
      <a:accent5>
        <a:srgbClr val="F66900"/>
      </a:accent5>
      <a:accent6>
        <a:srgbClr val="EE6600"/>
      </a:accent6>
      <a:hlink>
        <a:srgbClr val="56C7AA"/>
      </a:hlink>
      <a:folHlink>
        <a:srgbClr val="59A8D1"/>
      </a:folHlink>
    </a:clrScheme>
    <a:fontScheme name="Średni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Średni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Średni">
  <a:themeElements>
    <a:clrScheme name="Niestandardowy 23">
      <a:dk1>
        <a:srgbClr val="212745"/>
      </a:dk1>
      <a:lt1>
        <a:srgbClr val="FFF5EB"/>
      </a:lt1>
      <a:dk2>
        <a:srgbClr val="212745"/>
      </a:dk2>
      <a:lt2>
        <a:srgbClr val="FFF5EB"/>
      </a:lt2>
      <a:accent1>
        <a:srgbClr val="EA6400"/>
      </a:accent1>
      <a:accent2>
        <a:srgbClr val="33A5AB"/>
      </a:accent2>
      <a:accent3>
        <a:srgbClr val="A7EA52"/>
      </a:accent3>
      <a:accent4>
        <a:srgbClr val="5DCEAF"/>
      </a:accent4>
      <a:accent5>
        <a:srgbClr val="F66900"/>
      </a:accent5>
      <a:accent6>
        <a:srgbClr val="EE6600"/>
      </a:accent6>
      <a:hlink>
        <a:srgbClr val="56C7AA"/>
      </a:hlink>
      <a:folHlink>
        <a:srgbClr val="59A8D1"/>
      </a:folHlink>
    </a:clrScheme>
    <a:fontScheme name="Średni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Średni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Średni">
  <a:themeElements>
    <a:clrScheme name="Niestandardowy 23">
      <a:dk1>
        <a:srgbClr val="212745"/>
      </a:dk1>
      <a:lt1>
        <a:srgbClr val="FFF5EB"/>
      </a:lt1>
      <a:dk2>
        <a:srgbClr val="212745"/>
      </a:dk2>
      <a:lt2>
        <a:srgbClr val="FFF5EB"/>
      </a:lt2>
      <a:accent1>
        <a:srgbClr val="EA6400"/>
      </a:accent1>
      <a:accent2>
        <a:srgbClr val="33A5AB"/>
      </a:accent2>
      <a:accent3>
        <a:srgbClr val="A7EA52"/>
      </a:accent3>
      <a:accent4>
        <a:srgbClr val="5DCEAF"/>
      </a:accent4>
      <a:accent5>
        <a:srgbClr val="F66900"/>
      </a:accent5>
      <a:accent6>
        <a:srgbClr val="EE6600"/>
      </a:accent6>
      <a:hlink>
        <a:srgbClr val="56C7AA"/>
      </a:hlink>
      <a:folHlink>
        <a:srgbClr val="59A8D1"/>
      </a:folHlink>
    </a:clrScheme>
    <a:fontScheme name="Średni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Średni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Niestandardowy 23">
    <a:dk1>
      <a:srgbClr val="212745"/>
    </a:dk1>
    <a:lt1>
      <a:srgbClr val="FFF5EB"/>
    </a:lt1>
    <a:dk2>
      <a:srgbClr val="212745"/>
    </a:dk2>
    <a:lt2>
      <a:srgbClr val="FFF5EB"/>
    </a:lt2>
    <a:accent1>
      <a:srgbClr val="EA6400"/>
    </a:accent1>
    <a:accent2>
      <a:srgbClr val="33A5AB"/>
    </a:accent2>
    <a:accent3>
      <a:srgbClr val="A7EA52"/>
    </a:accent3>
    <a:accent4>
      <a:srgbClr val="5DCEAF"/>
    </a:accent4>
    <a:accent5>
      <a:srgbClr val="F66900"/>
    </a:accent5>
    <a:accent6>
      <a:srgbClr val="EE6600"/>
    </a:accent6>
    <a:hlink>
      <a:srgbClr val="56C7AA"/>
    </a:hlink>
    <a:folHlink>
      <a:srgbClr val="59A8D1"/>
    </a:folHlink>
  </a:clrScheme>
</a:themeOverride>
</file>

<file path=ppt/theme/themeOverride2.xml><?xml version="1.0" encoding="utf-8"?>
<a:themeOverride xmlns:a="http://schemas.openxmlformats.org/drawingml/2006/main">
  <a:clrScheme name="Niestandardowy 23">
    <a:dk1>
      <a:srgbClr val="212745"/>
    </a:dk1>
    <a:lt1>
      <a:srgbClr val="FFF5EB"/>
    </a:lt1>
    <a:dk2>
      <a:srgbClr val="212745"/>
    </a:dk2>
    <a:lt2>
      <a:srgbClr val="FFF5EB"/>
    </a:lt2>
    <a:accent1>
      <a:srgbClr val="EA6400"/>
    </a:accent1>
    <a:accent2>
      <a:srgbClr val="33A5AB"/>
    </a:accent2>
    <a:accent3>
      <a:srgbClr val="A7EA52"/>
    </a:accent3>
    <a:accent4>
      <a:srgbClr val="5DCEAF"/>
    </a:accent4>
    <a:accent5>
      <a:srgbClr val="F66900"/>
    </a:accent5>
    <a:accent6>
      <a:srgbClr val="EE6600"/>
    </a:accent6>
    <a:hlink>
      <a:srgbClr val="56C7AA"/>
    </a:hlink>
    <a:folHlink>
      <a:srgbClr val="59A8D1"/>
    </a:folHlink>
  </a:clrScheme>
</a:themeOverride>
</file>

<file path=ppt/theme/themeOverride3.xml><?xml version="1.0" encoding="utf-8"?>
<a:themeOverride xmlns:a="http://schemas.openxmlformats.org/drawingml/2006/main">
  <a:clrScheme name="Niestandardowy 23">
    <a:dk1>
      <a:srgbClr val="212745"/>
    </a:dk1>
    <a:lt1>
      <a:srgbClr val="FFF5EB"/>
    </a:lt1>
    <a:dk2>
      <a:srgbClr val="212745"/>
    </a:dk2>
    <a:lt2>
      <a:srgbClr val="FFF5EB"/>
    </a:lt2>
    <a:accent1>
      <a:srgbClr val="EA6400"/>
    </a:accent1>
    <a:accent2>
      <a:srgbClr val="33A5AB"/>
    </a:accent2>
    <a:accent3>
      <a:srgbClr val="A7EA52"/>
    </a:accent3>
    <a:accent4>
      <a:srgbClr val="5DCEAF"/>
    </a:accent4>
    <a:accent5>
      <a:srgbClr val="F66900"/>
    </a:accent5>
    <a:accent6>
      <a:srgbClr val="EE6600"/>
    </a:accent6>
    <a:hlink>
      <a:srgbClr val="56C7AA"/>
    </a:hlink>
    <a:folHlink>
      <a:srgbClr val="59A8D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550</TotalTime>
  <Words>1061</Words>
  <Application>Microsoft Office PowerPoint</Application>
  <PresentationFormat>Panoramiczny</PresentationFormat>
  <Paragraphs>143</Paragraphs>
  <Slides>35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3</vt:i4>
      </vt:variant>
      <vt:variant>
        <vt:lpstr>Tytuły slajdów</vt:lpstr>
      </vt:variant>
      <vt:variant>
        <vt:i4>35</vt:i4>
      </vt:variant>
    </vt:vector>
  </HeadingPairs>
  <TitlesOfParts>
    <vt:vector size="46" baseType="lpstr">
      <vt:lpstr>Arial</vt:lpstr>
      <vt:lpstr>Calibri</vt:lpstr>
      <vt:lpstr>Symbol</vt:lpstr>
      <vt:lpstr>Times New Roman</vt:lpstr>
      <vt:lpstr>Tw Cen MT</vt:lpstr>
      <vt:lpstr>Verdana</vt:lpstr>
      <vt:lpstr>Wingdings</vt:lpstr>
      <vt:lpstr>Wingdings 2</vt:lpstr>
      <vt:lpstr>Średni</vt:lpstr>
      <vt:lpstr>1_Średni</vt:lpstr>
      <vt:lpstr>2_Średni</vt:lpstr>
      <vt:lpstr>  WPŁYW ŚRODOWISKA BYTOWANIA DZIKÓW NA ROZRODCZOŚĆ POPULACJI A PRAWIDŁOWA STRUKTURA POZYSKANIA Jakub Pałubicki¹'², Jan Grajewski²</vt:lpstr>
      <vt:lpstr>Prezentacja programu PowerPoint</vt:lpstr>
      <vt:lpstr> BIOLOGIA GATUNKU, A ŚRODOWISKO BYTOWANIA</vt:lpstr>
      <vt:lpstr> STAN I POZYSKANIE DZIKÓW W SEZONACH 2001/2002-2008/2009</vt:lpstr>
      <vt:lpstr>    </vt:lpstr>
      <vt:lpstr>   WPŁYW GRZYBÓW PLEŚNIOWYCH NA ZABURZENIA HORMONALNE</vt:lpstr>
      <vt:lpstr>Prezentacja programu PowerPoint</vt:lpstr>
      <vt:lpstr>EFEKT ODDZIAŁYWANIA GRZYBÓW Z RODZAJU FUSARIUM NA KOLBY KUKURYDZY </vt:lpstr>
      <vt:lpstr> WPŁYW ZAPLEŚNIAŁEGO POKARMU NA GOTOWOŚĆ GODOWĄ LOSZEK</vt:lpstr>
      <vt:lpstr>ZEARALENON</vt:lpstr>
      <vt:lpstr>  ODDZIAŁYWANIE ZEARALENONU</vt:lpstr>
      <vt:lpstr>METABOLIZM ZEARALENONU</vt:lpstr>
      <vt:lpstr>CEL BADAŃ</vt:lpstr>
      <vt:lpstr>MATERIAŁ DO BADAŃ</vt:lpstr>
      <vt:lpstr>METODY BADAŃ</vt:lpstr>
      <vt:lpstr>APARATURA BADAWCZA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PODSUMOWANIE WYNIKÓW BADAŃ</vt:lpstr>
      <vt:lpstr>ZABURZENIA W POPULACJI, A PRAWIDŁOWA STRUKTURA POZYSKANIA DZIKÓW</vt:lpstr>
      <vt:lpstr>MOTTO</vt:lpstr>
      <vt:lpstr>WYNIKI NIEMIECKICH BADAŃ </vt:lpstr>
      <vt:lpstr>ILOŚĆ PŁODÓW PRZYPADAJĄCYCH NA CIĄŻĘ U DZIKÓW W POSZCZEGÓLNYCH KLASACH WIEKOWYCH </vt:lpstr>
      <vt:lpstr>SKUTKI ZABURZEŃ W POPULACJI</vt:lpstr>
      <vt:lpstr>PODSTAWOWE ZASADY GOSPODAROWANIA POPULACJAMI DZIKÓW</vt:lpstr>
      <vt:lpstr>PODSTAWOWE KRYTERIA POZYSKANIA</vt:lpstr>
      <vt:lpstr>EUGEN WYLER</vt:lpstr>
      <vt:lpstr>CEL PRAWIDŁOWEJ STRUKTURY POZYSKANIA</vt:lpstr>
      <vt:lpstr>PODSUMOWANIE</vt:lpstr>
      <vt:lpstr>WNIOSKI</vt:lpstr>
      <vt:lpstr>WNIOSKI</vt:lpstr>
      <vt:lpstr>DZIĘKUJEMY ZA UWAGĘ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ŚRODOWISKO BYTOWANIA DZIKÓW, A Zawartość zearalenoNu i jego metabolitów w WYBRANYCH NARZĄDACH, tkankach i płynach ustrojowych  Jakub Pałubicki¹'², Jan Grajewski², Magdalena Twarużek², Anna Błajet – Kosicka²</dc:title>
  <dc:creator>Jakub Pałubicki</dc:creator>
  <cp:lastModifiedBy>Jakub Pałubicki</cp:lastModifiedBy>
  <cp:revision>33</cp:revision>
  <dcterms:created xsi:type="dcterms:W3CDTF">2015-08-31T11:33:07Z</dcterms:created>
  <dcterms:modified xsi:type="dcterms:W3CDTF">2015-09-02T09:46:46Z</dcterms:modified>
</cp:coreProperties>
</file>