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sldIdLst>
    <p:sldId id="261" r:id="rId3"/>
    <p:sldId id="257" r:id="rId4"/>
    <p:sldId id="263" r:id="rId5"/>
    <p:sldId id="266" r:id="rId6"/>
    <p:sldId id="268" r:id="rId7"/>
    <p:sldId id="267" r:id="rId8"/>
    <p:sldId id="269" r:id="rId9"/>
    <p:sldId id="260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94660"/>
  </p:normalViewPr>
  <p:slideViewPr>
    <p:cSldViewPr snapToGrid="0">
      <p:cViewPr varScale="1">
        <p:scale>
          <a:sx n="92" d="100"/>
          <a:sy n="92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1" y="2060576"/>
            <a:ext cx="9505951" cy="14700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1" y="3860800"/>
            <a:ext cx="9505951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28050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481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66717" y="908051"/>
            <a:ext cx="2715683" cy="51466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19667" y="908051"/>
            <a:ext cx="7943851" cy="51466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581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4917" y="908050"/>
            <a:ext cx="10767483" cy="508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719667" y="1557339"/>
            <a:ext cx="10752667" cy="4497387"/>
          </a:xfrm>
        </p:spPr>
        <p:txBody>
          <a:bodyPr/>
          <a:lstStyle/>
          <a:p>
            <a:pPr lvl="0"/>
            <a:endParaRPr lang="pl-PL" noProof="0" smtClean="0"/>
          </a:p>
        </p:txBody>
      </p:sp>
    </p:spTree>
    <p:extLst>
      <p:ext uri="{BB962C8B-B14F-4D97-AF65-F5344CB8AC3E}">
        <p14:creationId xmlns:p14="http://schemas.microsoft.com/office/powerpoint/2010/main" val="3507270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4917" y="908050"/>
            <a:ext cx="10767483" cy="508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719667" y="1557339"/>
            <a:ext cx="5274733" cy="44973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557339"/>
            <a:ext cx="5274733" cy="44973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424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1" y="2060576"/>
            <a:ext cx="9505951" cy="14700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1" y="3860800"/>
            <a:ext cx="9505951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1781048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8066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66695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19667" y="1557339"/>
            <a:ext cx="5274733" cy="44973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557339"/>
            <a:ext cx="5274733" cy="44973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1200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1718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283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4528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236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900882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7377060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34034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66717" y="908051"/>
            <a:ext cx="2715683" cy="51466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19667" y="908051"/>
            <a:ext cx="7943851" cy="51466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58827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4917" y="908050"/>
            <a:ext cx="10767483" cy="508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719667" y="1557339"/>
            <a:ext cx="10752667" cy="4497387"/>
          </a:xfrm>
        </p:spPr>
        <p:txBody>
          <a:bodyPr/>
          <a:lstStyle/>
          <a:p>
            <a:pPr lvl="0"/>
            <a:endParaRPr lang="pl-PL" noProof="0" smtClean="0"/>
          </a:p>
        </p:txBody>
      </p:sp>
    </p:spTree>
    <p:extLst>
      <p:ext uri="{BB962C8B-B14F-4D97-AF65-F5344CB8AC3E}">
        <p14:creationId xmlns:p14="http://schemas.microsoft.com/office/powerpoint/2010/main" val="602545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4917" y="908050"/>
            <a:ext cx="10767483" cy="508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719667" y="1557339"/>
            <a:ext cx="5274733" cy="44973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557339"/>
            <a:ext cx="5274733" cy="44973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5977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52449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19667" y="1557339"/>
            <a:ext cx="5274733" cy="44973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557339"/>
            <a:ext cx="5274733" cy="44973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210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210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029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538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126957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15915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4917" y="908050"/>
            <a:ext cx="10767483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667" y="1557339"/>
            <a:ext cx="10752667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Trzeci poziom</a:t>
            </a:r>
          </a:p>
          <a:p>
            <a:pPr lvl="2"/>
            <a:r>
              <a:rPr lang="pl-PL" altLang="pl-PL" smtClean="0"/>
              <a:t>Czwarty poziom</a:t>
            </a:r>
          </a:p>
          <a:p>
            <a:pPr lvl="3"/>
            <a:r>
              <a:rPr lang="pl-PL" altLang="pl-PL" smtClean="0"/>
              <a:t>Piąty poziom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717551" y="6497639"/>
            <a:ext cx="96096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50000"/>
              </a:spcBef>
              <a:spcAft>
                <a:spcPct val="0"/>
              </a:spcAft>
              <a:defRPr/>
            </a:pPr>
            <a:fld id="{0B3C5EBA-7C52-412B-992E-C0FF9B0DB228}" type="slidenum">
              <a:rPr lang="pl-PL" altLang="pl-PL" sz="1000" smtClean="0">
                <a:solidFill>
                  <a:srgbClr val="FFFFFF"/>
                </a:solidFill>
              </a:rPr>
              <a:pPr algn="l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 sz="10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61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00502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023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5023"/>
        </a:buClr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5023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5023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5023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4917" y="908050"/>
            <a:ext cx="10767483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667" y="1557339"/>
            <a:ext cx="10752667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Trzeci poziom</a:t>
            </a:r>
          </a:p>
          <a:p>
            <a:pPr lvl="2"/>
            <a:r>
              <a:rPr lang="pl-PL" altLang="pl-PL" smtClean="0"/>
              <a:t>Czwarty poziom</a:t>
            </a:r>
          </a:p>
          <a:p>
            <a:pPr lvl="3"/>
            <a:r>
              <a:rPr lang="pl-PL" altLang="pl-PL" smtClean="0"/>
              <a:t>Piąty poziom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717551" y="6497639"/>
            <a:ext cx="96096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50000"/>
              </a:spcBef>
              <a:spcAft>
                <a:spcPct val="0"/>
              </a:spcAft>
              <a:defRPr/>
            </a:pPr>
            <a:fld id="{8DECDB63-3E28-4176-A820-927A2505191F}" type="slidenum">
              <a:rPr lang="pl-PL" altLang="pl-PL" sz="1000" smtClean="0">
                <a:solidFill>
                  <a:srgbClr val="FFFFFF"/>
                </a:solidFill>
              </a:rPr>
              <a:pPr algn="l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pl-PL" altLang="pl-PL" sz="10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81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00502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005023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023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5023"/>
        </a:buClr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5023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5023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5023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dlp@bialystok.lasy.gov.p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pl-PL" sz="2800" dirty="0"/>
              <a:t>Praktyczne aspekty zarządzania populacjami zwierzyny grubej na terenie RDLP w Białymstoku</a:t>
            </a:r>
            <a:endParaRPr lang="pl-PL" altLang="pl-PL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95551" y="4868864"/>
            <a:ext cx="7129463" cy="744537"/>
          </a:xfrm>
        </p:spPr>
        <p:txBody>
          <a:bodyPr/>
          <a:lstStyle/>
          <a:p>
            <a:pPr eaLnBrk="1" hangingPunct="1"/>
            <a:r>
              <a:rPr lang="pl-PL" altLang="pl-PL" dirty="0" smtClean="0"/>
              <a:t>Czarna Białostocka  , wrzesień 2015</a:t>
            </a:r>
          </a:p>
          <a:p>
            <a:pPr eaLnBrk="1" hangingPunct="1"/>
            <a:endParaRPr lang="pl-PL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290553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 smtClean="0"/>
              <a:t>Zarządzanie pogłowiem zwierzyny w kraju</a:t>
            </a:r>
          </a:p>
        </p:txBody>
      </p:sp>
      <p:sp>
        <p:nvSpPr>
          <p:cNvPr id="34819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altLang="pl-PL" dirty="0" smtClean="0"/>
          </a:p>
          <a:p>
            <a:pPr eaLnBrk="1" hangingPunct="1"/>
            <a:endParaRPr lang="pl-PL" altLang="pl-PL" dirty="0"/>
          </a:p>
          <a:p>
            <a:pPr eaLnBrk="1" hangingPunct="1"/>
            <a:r>
              <a:rPr lang="pl-PL" altLang="pl-PL" dirty="0" smtClean="0"/>
              <a:t>Gospodarkę łowiecką prowadzą zarządcy i dzierżawcy obwodów łowieckich na ich terenie w oparciu o: wieloletni łowiecki plan hodowlany (</a:t>
            </a:r>
            <a:r>
              <a:rPr lang="pl-PL" altLang="pl-PL" dirty="0" err="1" smtClean="0"/>
              <a:t>włph</a:t>
            </a:r>
            <a:r>
              <a:rPr lang="pl-PL" altLang="pl-PL" dirty="0" smtClean="0"/>
              <a:t>) i roczny plan łowiecki (</a:t>
            </a:r>
            <a:r>
              <a:rPr lang="pl-PL" altLang="pl-PL" dirty="0" err="1" smtClean="0"/>
              <a:t>rpł</a:t>
            </a:r>
            <a:r>
              <a:rPr lang="pl-PL" altLang="pl-PL" dirty="0" smtClean="0"/>
              <a:t>)</a:t>
            </a:r>
            <a:br>
              <a:rPr lang="pl-PL" altLang="pl-PL" dirty="0" smtClean="0"/>
            </a:br>
            <a:endParaRPr lang="pl-PL" altLang="pl-PL" dirty="0" smtClean="0"/>
          </a:p>
          <a:p>
            <a:pPr eaLnBrk="1" hangingPunct="1"/>
            <a:r>
              <a:rPr lang="pl-PL" altLang="pl-PL" dirty="0" err="1" smtClean="0"/>
              <a:t>Włph</a:t>
            </a:r>
            <a:r>
              <a:rPr lang="pl-PL" altLang="pl-PL" dirty="0" smtClean="0"/>
              <a:t> tworzony jest przez dyrektora </a:t>
            </a:r>
            <a:r>
              <a:rPr lang="pl-PL" altLang="pl-PL" dirty="0" err="1" smtClean="0"/>
              <a:t>rdLP</a:t>
            </a:r>
            <a:r>
              <a:rPr lang="pl-PL" altLang="pl-PL" dirty="0" smtClean="0"/>
              <a:t> w uzgodnieniu z marszałkiem województwa i PZŁ.</a:t>
            </a:r>
          </a:p>
        </p:txBody>
      </p:sp>
    </p:spTree>
    <p:extLst>
      <p:ext uri="{BB962C8B-B14F-4D97-AF65-F5344CB8AC3E}">
        <p14:creationId xmlns:p14="http://schemas.microsoft.com/office/powerpoint/2010/main" val="228419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812748"/>
              </p:ext>
            </p:extLst>
          </p:nvPr>
        </p:nvGraphicFramePr>
        <p:xfrm>
          <a:off x="701748" y="1424762"/>
          <a:ext cx="9867016" cy="49654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1721"/>
                <a:gridCol w="356397"/>
                <a:gridCol w="476870"/>
                <a:gridCol w="476870"/>
                <a:gridCol w="593158"/>
                <a:gridCol w="476870"/>
                <a:gridCol w="476870"/>
                <a:gridCol w="593158"/>
                <a:gridCol w="593158"/>
                <a:gridCol w="593158"/>
                <a:gridCol w="635826"/>
                <a:gridCol w="635826"/>
                <a:gridCol w="549654"/>
                <a:gridCol w="476870"/>
                <a:gridCol w="476870"/>
                <a:gridCol w="476870"/>
                <a:gridCol w="476870"/>
              </a:tblGrid>
              <a:tr h="165125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Gatunki zwierząt łownych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Plan pozyskania roku poprzedniego</a:t>
                      </a:r>
                      <a:endParaRPr lang="pl-PL" sz="12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 </a:t>
                      </a:r>
                      <a:endParaRPr lang="pl-PL" sz="12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.……/…….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Wykonanie planu pozyskania roku poprzedniego</a:t>
                      </a:r>
                      <a:endParaRPr lang="pl-PL" sz="12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……/…….</a:t>
                      </a:r>
                      <a:endParaRPr lang="pl-PL" sz="12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Liczba zasiedlonych zwierząt do 10.03 poprzedniego  roku gosp.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Szacowana liczebność zwierząt na 10.03</a:t>
                      </a:r>
                      <a:endParaRPr lang="pl-PL" sz="12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………r*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Plan zasiedleń</a:t>
                      </a:r>
                      <a:endParaRPr lang="pl-PL" sz="12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w roku gosp. ……/…..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Planowana liczebność zwierzyny grubej przed okresem polowań*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 grid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Optymalna liczba zwierząt zaplanowanych do pozyskania  w </a:t>
                      </a:r>
                      <a:endParaRPr lang="pl-PL" sz="12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…….. /……. roku gospodarczym       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Minimalna i maksymalna liczba zwierząt zaplanowana do pozyskania w roku gospodarczym</a:t>
                      </a:r>
                      <a:endParaRPr lang="pl-PL" sz="12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 </a:t>
                      </a:r>
                      <a:endParaRPr lang="pl-PL" sz="12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..……./………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129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odstrzał </a:t>
                      </a:r>
                      <a:endParaRPr lang="pl-PL" sz="12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szt.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odłów szt.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ogółem szt.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w tym szt.: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szt.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szt.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szt.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szt.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odstrzał</a:t>
                      </a:r>
                      <a:endParaRPr lang="pl-PL" sz="12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szt.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odłów</a:t>
                      </a:r>
                      <a:endParaRPr lang="pl-PL" sz="1200">
                        <a:effectLst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szt.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50">
                          <a:effectLst/>
                        </a:rPr>
                        <a:t>odstrzał szt.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50">
                          <a:effectLst/>
                        </a:rPr>
                        <a:t>odłów szt.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6549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odstrzał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odłów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ubytki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50">
                          <a:effectLst/>
                        </a:rPr>
                        <a:t>min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50">
                          <a:effectLst/>
                        </a:rPr>
                        <a:t>max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50">
                          <a:effectLst/>
                        </a:rPr>
                        <a:t>min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pl-PL" sz="850">
                          <a:effectLst/>
                        </a:rPr>
                        <a:t>max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vert="vert270" anchor="ctr"/>
                </a:tc>
              </a:tr>
              <a:tr h="1597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8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9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10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11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12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13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14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15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16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17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395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1.Łosie razem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99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a) byki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99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b) klępy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99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c) łoszaki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395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2.Jelenie razem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99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a) byki razem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99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    - I kl. wieku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99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    - II kl. wieku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99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    - III kl. wieku 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99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b) łanie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99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c) cielęta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X</a:t>
                      </a:r>
                      <a:endParaRPr lang="pl-PL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X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14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Planowe zarządzanie pogłowiem zwierzyny	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Stworzenie wieloletniego jak i rocznego planu łowieckiego wymaga zapewnienia kluczowych informacji jak: liczebność populacji, struktury wiekowo-płciowej, wartości przyrostu</a:t>
            </a:r>
          </a:p>
          <a:p>
            <a:r>
              <a:rPr lang="pl-PL" dirty="0" smtClean="0"/>
              <a:t>Niezbędne jest rozpoznanie liczebności dużych drapieżników w rejonach hodowlanych oraz poznanie ich presji na populacje ofiar (sam </a:t>
            </a:r>
            <a:r>
              <a:rPr lang="pl-PL" dirty="0" err="1" smtClean="0"/>
              <a:t>rpł</a:t>
            </a:r>
            <a:r>
              <a:rPr lang="pl-PL" dirty="0" smtClean="0"/>
              <a:t> takiej informacji nie wymaga) </a:t>
            </a:r>
          </a:p>
          <a:p>
            <a:r>
              <a:rPr lang="pl-PL" dirty="0" smtClean="0"/>
              <a:t>Pozyskanie powyższych informacji wymaga prowadzenia stałego monitoringu zwierzyny. Wymagane są skoordynowane oceny liczebności, zbieranie danych z obserwacji bezpośrednich (karty obserwacji, </a:t>
            </a:r>
            <a:r>
              <a:rPr lang="pl-PL" dirty="0" err="1" smtClean="0"/>
              <a:t>fotopułapki</a:t>
            </a:r>
            <a:r>
              <a:rPr lang="pl-PL" dirty="0" smtClean="0"/>
              <a:t>, inne), wielkoobszarowe inwentaryzacje drapieżników, prowadzenie badań naukowych (ocena przyrostu, produktywności, przyczyn śmiertelności, kondycji, itp.)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9250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Przykładowy model prowadzonego monitoringu dostosowany do aktualnego prawa łowieckiego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8495" y="1879458"/>
            <a:ext cx="10752667" cy="4497387"/>
          </a:xfrm>
        </p:spPr>
        <p:txBody>
          <a:bodyPr/>
          <a:lstStyle/>
          <a:p>
            <a:r>
              <a:rPr lang="pl-PL" dirty="0" smtClean="0"/>
              <a:t>Pędzenia próbne do oceny liczebności (koszt </a:t>
            </a:r>
            <a:r>
              <a:rPr lang="pl-PL" dirty="0" err="1" smtClean="0"/>
              <a:t>rdLP</a:t>
            </a:r>
            <a:r>
              <a:rPr lang="pl-PL" dirty="0" smtClean="0"/>
              <a:t> 200 </a:t>
            </a:r>
            <a:r>
              <a:rPr lang="pl-PL" dirty="0" err="1" smtClean="0"/>
              <a:t>tys</a:t>
            </a:r>
            <a:r>
              <a:rPr lang="pl-PL" dirty="0" smtClean="0"/>
              <a:t> zł/sezon przy społecznym udziale myśliwych)</a:t>
            </a:r>
          </a:p>
          <a:p>
            <a:r>
              <a:rPr lang="pl-PL" dirty="0" smtClean="0"/>
              <a:t>Karty obserwacji i </a:t>
            </a:r>
            <a:r>
              <a:rPr lang="pl-PL" dirty="0" err="1" smtClean="0"/>
              <a:t>fotopułapki</a:t>
            </a:r>
            <a:r>
              <a:rPr lang="pl-PL" dirty="0" smtClean="0"/>
              <a:t> do oceny struktury wiekowo-płciowej, wartości przyrostu oraz śmiertelności</a:t>
            </a:r>
          </a:p>
          <a:p>
            <a:r>
              <a:rPr lang="pl-PL" dirty="0" smtClean="0"/>
              <a:t>Prowadzenie bazy danych do zbierania powyższych informacji na odpowiednim szczeblu (np. rejonu hodowlanego)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875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Planowe zarządzanie pogłowiem zwierzyny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PYTANIE</a:t>
            </a:r>
            <a:br>
              <a:rPr lang="pl-PL" dirty="0"/>
            </a:br>
            <a:r>
              <a:rPr lang="pl-PL" dirty="0"/>
              <a:t>Czy dzierżawca pojedynczego obwodu łowieckiego jest w stanie dostarczyć powyższych informacji o zwierzynie o </a:t>
            </a:r>
            <a:r>
              <a:rPr lang="pl-PL" dirty="0" smtClean="0"/>
              <a:t>wymaganej jakości</a:t>
            </a:r>
            <a:r>
              <a:rPr lang="pl-PL" dirty="0"/>
              <a:t>?</a:t>
            </a:r>
            <a:br>
              <a:rPr lang="pl-PL" dirty="0"/>
            </a:br>
            <a:r>
              <a:rPr lang="pl-PL" dirty="0"/>
              <a:t>NIE, gdyż w skali obwodu łowieckiego nie sposób tego dokonać choć jest to przewidziane przepisami prawa (</a:t>
            </a:r>
            <a:r>
              <a:rPr lang="pl-PL" dirty="0" err="1"/>
              <a:t>rpł</a:t>
            </a:r>
            <a:r>
              <a:rPr lang="pl-PL" dirty="0" smtClean="0"/>
              <a:t>)</a:t>
            </a:r>
          </a:p>
          <a:p>
            <a:r>
              <a:rPr lang="pl-PL" dirty="0" smtClean="0"/>
              <a:t>PYTANIE</a:t>
            </a:r>
          </a:p>
          <a:p>
            <a:r>
              <a:rPr lang="pl-PL" dirty="0" smtClean="0"/>
              <a:t>Kto mógłby prowadzić monitoring zwierzyny grubej?</a:t>
            </a:r>
            <a:br>
              <a:rPr lang="pl-PL" dirty="0" smtClean="0"/>
            </a:br>
            <a:r>
              <a:rPr lang="pl-PL" dirty="0" smtClean="0"/>
              <a:t>Z uwagi na posiadane struktury terenowe i możliwości koordynacyjne mogłyby to być LP jednak nie posiadają do tego wyraźnego tytułu prawnego oraz środków do przeznaczenia na ten cel (tak wyglądają oceny liczebności obecnie – na zasadzie współpracy pomiędzy LP i PZŁ na zasadzie dobrych praktyk)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188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warto zatem kontynuować system skrupulatnego planowania łowieckiego w sytuacji niemożności zapewnienia odpowiedniej jakości danych wejściowych?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Może tworzyć plan pozyskania na bazie oceny sezonu ubiegłego (pozyskania, stanu lasu, szkód w polach, itp.; przykład gospodarowania łosiem w Szwecji)?</a:t>
            </a:r>
            <a:br>
              <a:rPr lang="pl-PL" dirty="0" smtClean="0"/>
            </a:br>
            <a:endParaRPr lang="pl-PL" dirty="0" smtClean="0"/>
          </a:p>
          <a:p>
            <a:r>
              <a:rPr lang="pl-PL" dirty="0" smtClean="0"/>
              <a:t>Czy w ogóle odstąpić od planowania łowieckiego (gospodarowanie sarną i dzikiem w Niemczech) przyjmując do wiadomości fakt, że w całej UE panuje kryzys w zarządzaniu populacjami zwierzyny grubej (duża dynamika liczebności populacji zwierzyny grubej; ograniczona liczba myśliwych)?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0768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391401" y="4149726"/>
            <a:ext cx="2881313" cy="18002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l-PL" altLang="pl-PL" sz="1200" b="0">
                <a:solidFill>
                  <a:schemeClr val="bg1"/>
                </a:solidFill>
              </a:rPr>
              <a:t>Regionalna Dyrekcja  </a:t>
            </a:r>
            <a:br>
              <a:rPr lang="pl-PL" altLang="pl-PL" sz="1200" b="0">
                <a:solidFill>
                  <a:schemeClr val="bg1"/>
                </a:solidFill>
              </a:rPr>
            </a:br>
            <a:r>
              <a:rPr lang="pl-PL" altLang="pl-PL" sz="1200" b="0">
                <a:solidFill>
                  <a:schemeClr val="bg1"/>
                </a:solidFill>
              </a:rPr>
              <a:t>Lasów Państwowych</a:t>
            </a:r>
            <a:br>
              <a:rPr lang="pl-PL" altLang="pl-PL" sz="1200" b="0">
                <a:solidFill>
                  <a:schemeClr val="bg1"/>
                </a:solidFill>
              </a:rPr>
            </a:br>
            <a:r>
              <a:rPr lang="pl-PL" altLang="pl-PL" sz="1200" b="0">
                <a:solidFill>
                  <a:schemeClr val="bg1"/>
                </a:solidFill>
              </a:rPr>
              <a:t>w Białymstoku</a:t>
            </a:r>
            <a:br>
              <a:rPr lang="pl-PL" altLang="pl-PL" sz="1200" b="0">
                <a:solidFill>
                  <a:schemeClr val="bg1"/>
                </a:solidFill>
              </a:rPr>
            </a:br>
            <a:r>
              <a:rPr lang="pl-PL" altLang="pl-PL" sz="1200" b="0">
                <a:solidFill>
                  <a:schemeClr val="bg1"/>
                </a:solidFill>
              </a:rPr>
              <a:t>ul. Lipowa 51</a:t>
            </a:r>
            <a:br>
              <a:rPr lang="pl-PL" altLang="pl-PL" sz="1200" b="0">
                <a:solidFill>
                  <a:schemeClr val="bg1"/>
                </a:solidFill>
              </a:rPr>
            </a:br>
            <a:r>
              <a:rPr lang="pl-PL" altLang="pl-PL" sz="1200" b="0">
                <a:solidFill>
                  <a:schemeClr val="bg1"/>
                </a:solidFill>
              </a:rPr>
              <a:t>15-424 Białystok </a:t>
            </a:r>
            <a:r>
              <a:rPr lang="pl-PL" altLang="pl-PL" sz="1200" b="0">
                <a:solidFill>
                  <a:schemeClr val="bg1"/>
                </a:solidFill>
                <a:hlinkClick r:id="rId3"/>
              </a:rPr>
              <a:t>rdlp@bialystok.lasy.gov.pl</a:t>
            </a:r>
            <a:r>
              <a:rPr lang="pl-PL" altLang="pl-PL" sz="1200" b="0">
                <a:solidFill>
                  <a:schemeClr val="bg1"/>
                </a:solidFill>
              </a:rPr>
              <a:t/>
            </a:r>
            <a:br>
              <a:rPr lang="pl-PL" altLang="pl-PL" sz="1200" b="0">
                <a:solidFill>
                  <a:schemeClr val="bg1"/>
                </a:solidFill>
              </a:rPr>
            </a:br>
            <a:r>
              <a:rPr lang="pl-PL" altLang="pl-PL" sz="1200" b="0">
                <a:solidFill>
                  <a:schemeClr val="bg1"/>
                </a:solidFill>
              </a:rPr>
              <a:t>tel. +48 85 748 18 00, </a:t>
            </a:r>
            <a:br>
              <a:rPr lang="pl-PL" altLang="pl-PL" sz="1200" b="0">
                <a:solidFill>
                  <a:schemeClr val="bg1"/>
                </a:solidFill>
              </a:rPr>
            </a:br>
            <a:r>
              <a:rPr lang="pl-PL" altLang="pl-PL" sz="1200" b="0">
                <a:solidFill>
                  <a:schemeClr val="bg1"/>
                </a:solidFill>
              </a:rPr>
              <a:t>fax +48 85 652 23 73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2135189" y="981076"/>
            <a:ext cx="6226175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05023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5023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5023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5023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5023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023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023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023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023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pl-PL" altLang="pl-PL" sz="2800">
                <a:solidFill>
                  <a:srgbClr val="FFFFFF"/>
                </a:solidFill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59475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453</Words>
  <Application>Microsoft Office PowerPoint</Application>
  <PresentationFormat>Panoramiczny</PresentationFormat>
  <Paragraphs>271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Projekt domyślny</vt:lpstr>
      <vt:lpstr>1_Projekt domyślny</vt:lpstr>
      <vt:lpstr>Praktyczne aspekty zarządzania populacjami zwierzyny grubej na terenie RDLP w Białymstoku</vt:lpstr>
      <vt:lpstr>Zarządzanie pogłowiem zwierzyny w kraju</vt:lpstr>
      <vt:lpstr>Prezentacja programu PowerPoint</vt:lpstr>
      <vt:lpstr>Planowe zarządzanie pogłowiem zwierzyny </vt:lpstr>
      <vt:lpstr>Przykładowy model prowadzonego monitoringu dostosowany do aktualnego prawa łowieckiego</vt:lpstr>
      <vt:lpstr>Planowe zarządzanie pogłowiem zwierzyny</vt:lpstr>
      <vt:lpstr>Czy warto zatem kontynuować system skrupulatnego planowania łowieckiego w sytuacji niemożności zapewnienia odpowiedniej jakości danych wejściowych?</vt:lpstr>
      <vt:lpstr>Regionalna Dyrekcja   Lasów Państwowych w Białymstoku ul. Lipowa 51 15-424 Białystok rdlp@bialystok.lasy.gov.pl tel. +48 85 748 18 00,  fax +48 85 652 23 73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Wawrzyniak</dc:creator>
  <cp:lastModifiedBy>Piotr Wawrzyniak</cp:lastModifiedBy>
  <cp:revision>17</cp:revision>
  <dcterms:created xsi:type="dcterms:W3CDTF">2015-08-05T08:05:42Z</dcterms:created>
  <dcterms:modified xsi:type="dcterms:W3CDTF">2015-08-25T07:30:00Z</dcterms:modified>
</cp:coreProperties>
</file>