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9" r:id="rId5"/>
    <p:sldId id="261" r:id="rId6"/>
    <p:sldId id="264" r:id="rId7"/>
    <p:sldId id="292" r:id="rId8"/>
    <p:sldId id="293" r:id="rId9"/>
    <p:sldId id="266" r:id="rId10"/>
    <p:sldId id="267" r:id="rId11"/>
    <p:sldId id="287" r:id="rId12"/>
    <p:sldId id="288" r:id="rId13"/>
    <p:sldId id="268" r:id="rId14"/>
    <p:sldId id="269" r:id="rId15"/>
    <p:sldId id="271" r:id="rId16"/>
    <p:sldId id="272" r:id="rId17"/>
    <p:sldId id="273" r:id="rId18"/>
    <p:sldId id="275" r:id="rId19"/>
    <p:sldId id="279" r:id="rId20"/>
    <p:sldId id="280" r:id="rId21"/>
    <p:sldId id="281" r:id="rId22"/>
    <p:sldId id="282" r:id="rId23"/>
    <p:sldId id="291" r:id="rId24"/>
    <p:sldId id="283" r:id="rId25"/>
    <p:sldId id="284" r:id="rId26"/>
    <p:sldId id="285" r:id="rId27"/>
    <p:sldId id="290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atryk.kaczynski\Desktop\szko&#322;a%20zimowa\Szko&#322;a%20zimowa%20tabel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atryk.kaczynski\Desktop\LP%2024.02.2015\szko&#322;a%20zimowa\Szko&#322;a%20zimowa%20tabe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yk.kaczynski\Desktop\LP%2024.02.2015\szko&#322;a%20zimowa\Szko&#322;a%20zimowa%20tabe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Dane!$S$96</c:f>
              <c:strCache>
                <c:ptCount val="1"/>
                <c:pt idx="0">
                  <c:v>liczba pozyskanych jeleni saren i dzików w OHZ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Dane!$Q$97:$Q$104</c:f>
              <c:strCache>
                <c:ptCount val="8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</c:strCache>
            </c:strRef>
          </c:cat>
          <c:val>
            <c:numRef>
              <c:f>Dane!$S$97:$S$104</c:f>
              <c:numCache>
                <c:formatCode>General</c:formatCode>
                <c:ptCount val="8"/>
                <c:pt idx="0">
                  <c:v>31963</c:v>
                </c:pt>
                <c:pt idx="1">
                  <c:v>35751</c:v>
                </c:pt>
                <c:pt idx="2">
                  <c:v>43889</c:v>
                </c:pt>
                <c:pt idx="3">
                  <c:v>46503</c:v>
                </c:pt>
                <c:pt idx="4">
                  <c:v>44384</c:v>
                </c:pt>
                <c:pt idx="5">
                  <c:v>41969</c:v>
                </c:pt>
                <c:pt idx="6">
                  <c:v>47448</c:v>
                </c:pt>
                <c:pt idx="7">
                  <c:v>48489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56800"/>
        <c:axId val="70583040"/>
      </c:barChart>
      <c:lineChart>
        <c:grouping val="standard"/>
        <c:varyColors val="0"/>
        <c:ser>
          <c:idx val="0"/>
          <c:order val="0"/>
          <c:tx>
            <c:strRef>
              <c:f>Dane!$R$95</c:f>
              <c:strCache>
                <c:ptCount val="1"/>
                <c:pt idx="0">
                  <c:v>powierzchnia zredukowana szkód w OHZ</c:v>
                </c:pt>
              </c:strCache>
            </c:strRef>
          </c:tx>
          <c:cat>
            <c:strRef>
              <c:f>Dane!$Q$97:$Q$104</c:f>
              <c:strCache>
                <c:ptCount val="8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</c:strCache>
            </c:strRef>
          </c:cat>
          <c:val>
            <c:numRef>
              <c:f>Dane!$R$97:$R$104</c:f>
              <c:numCache>
                <c:formatCode>General</c:formatCode>
                <c:ptCount val="8"/>
                <c:pt idx="0">
                  <c:v>4506</c:v>
                </c:pt>
                <c:pt idx="1">
                  <c:v>5135</c:v>
                </c:pt>
                <c:pt idx="2">
                  <c:v>6419</c:v>
                </c:pt>
                <c:pt idx="3">
                  <c:v>6711</c:v>
                </c:pt>
                <c:pt idx="4">
                  <c:v>6496</c:v>
                </c:pt>
                <c:pt idx="5">
                  <c:v>5381</c:v>
                </c:pt>
                <c:pt idx="6">
                  <c:v>5314</c:v>
                </c:pt>
                <c:pt idx="7">
                  <c:v>6281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586368"/>
        <c:axId val="70584576"/>
      </c:lineChart>
      <c:catAx>
        <c:axId val="33356800"/>
        <c:scaling>
          <c:orientation val="minMax"/>
        </c:scaling>
        <c:delete val="0"/>
        <c:axPos val="b"/>
        <c:majorTickMark val="out"/>
        <c:minorTickMark val="none"/>
        <c:tickLblPos val="nextTo"/>
        <c:crossAx val="70583040"/>
        <c:crosses val="autoZero"/>
        <c:auto val="1"/>
        <c:lblAlgn val="ctr"/>
        <c:lblOffset val="100"/>
        <c:noMultiLvlLbl val="0"/>
      </c:catAx>
      <c:valAx>
        <c:axId val="7058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356800"/>
        <c:crosses val="autoZero"/>
        <c:crossBetween val="between"/>
      </c:valAx>
      <c:valAx>
        <c:axId val="705845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70586368"/>
        <c:crosses val="max"/>
        <c:crossBetween val="between"/>
      </c:valAx>
      <c:catAx>
        <c:axId val="70586368"/>
        <c:scaling>
          <c:orientation val="minMax"/>
        </c:scaling>
        <c:delete val="1"/>
        <c:axPos val="b"/>
        <c:majorTickMark val="out"/>
        <c:minorTickMark val="none"/>
        <c:tickLblPos val="none"/>
        <c:crossAx val="7058457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7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Masa i</a:t>
            </a:r>
            <a:r>
              <a:rPr lang="pl-PL" baseline="0"/>
              <a:t> cena za kg tusz dzików OHZ RDLP Olsztyn</a:t>
            </a:r>
            <a:endParaRPr lang="pl-PL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'ceny tusz 2'!$P$2</c:f>
              <c:strCache>
                <c:ptCount val="1"/>
                <c:pt idx="0">
                  <c:v>masa w 10t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'ceny tusz 2'!$N$3:$N$10</c:f>
              <c:strCache>
                <c:ptCount val="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</c:strCache>
            </c:strRef>
          </c:cat>
          <c:val>
            <c:numRef>
              <c:f>'ceny tusz 2'!$P$3:$P$10</c:f>
              <c:numCache>
                <c:formatCode>0.00</c:formatCode>
                <c:ptCount val="8"/>
                <c:pt idx="0">
                  <c:v>2.82</c:v>
                </c:pt>
                <c:pt idx="1">
                  <c:v>2.36</c:v>
                </c:pt>
                <c:pt idx="2">
                  <c:v>2.5499999999999998</c:v>
                </c:pt>
                <c:pt idx="3">
                  <c:v>2.66</c:v>
                </c:pt>
                <c:pt idx="4">
                  <c:v>3.63</c:v>
                </c:pt>
                <c:pt idx="5">
                  <c:v>4.7699999999999996</c:v>
                </c:pt>
                <c:pt idx="6">
                  <c:v>5.03</c:v>
                </c:pt>
                <c:pt idx="7">
                  <c:v>4.6899999999999995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12768"/>
        <c:axId val="71706880"/>
      </c:barChart>
      <c:lineChart>
        <c:grouping val="standard"/>
        <c:varyColors val="0"/>
        <c:ser>
          <c:idx val="0"/>
          <c:order val="0"/>
          <c:tx>
            <c:strRef>
              <c:f>'ceny tusz 2'!$O$2</c:f>
              <c:strCache>
                <c:ptCount val="1"/>
                <c:pt idx="0">
                  <c:v>cena w zł</c:v>
                </c:pt>
              </c:strCache>
            </c:strRef>
          </c:tx>
          <c:marker>
            <c:symbol val="none"/>
          </c:marker>
          <c:dLbls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4F81BD">
                  <a:alpha val="50000"/>
                </a:srgbClr>
              </a:solidFill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'ceny tusz 2'!$N$3:$N$10</c:f>
              <c:strCache>
                <c:ptCount val="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</c:strCache>
            </c:strRef>
          </c:cat>
          <c:val>
            <c:numRef>
              <c:f>'ceny tusz 2'!$O$3:$O$10</c:f>
              <c:numCache>
                <c:formatCode>#,##0.0\ "zł"</c:formatCode>
                <c:ptCount val="8"/>
                <c:pt idx="0">
                  <c:v>3.5</c:v>
                </c:pt>
                <c:pt idx="1">
                  <c:v>6.5</c:v>
                </c:pt>
                <c:pt idx="2">
                  <c:v>5</c:v>
                </c:pt>
                <c:pt idx="3">
                  <c:v>5.5</c:v>
                </c:pt>
                <c:pt idx="4">
                  <c:v>5.3</c:v>
                </c:pt>
                <c:pt idx="5">
                  <c:v>3</c:v>
                </c:pt>
                <c:pt idx="6">
                  <c:v>3</c:v>
                </c:pt>
                <c:pt idx="7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38592"/>
        <c:axId val="71705344"/>
      </c:lineChart>
      <c:catAx>
        <c:axId val="70638592"/>
        <c:scaling>
          <c:orientation val="minMax"/>
        </c:scaling>
        <c:delete val="0"/>
        <c:axPos val="b"/>
        <c:majorTickMark val="out"/>
        <c:minorTickMark val="none"/>
        <c:tickLblPos val="nextTo"/>
        <c:crossAx val="71705344"/>
        <c:crosses val="autoZero"/>
        <c:auto val="1"/>
        <c:lblAlgn val="ctr"/>
        <c:lblOffset val="100"/>
        <c:noMultiLvlLbl val="0"/>
      </c:catAx>
      <c:valAx>
        <c:axId val="71705344"/>
        <c:scaling>
          <c:orientation val="minMax"/>
        </c:scaling>
        <c:delete val="0"/>
        <c:axPos val="l"/>
        <c:majorGridlines/>
        <c:numFmt formatCode="#,##0.0\ &quot;zł&quot;" sourceLinked="1"/>
        <c:majorTickMark val="out"/>
        <c:minorTickMark val="none"/>
        <c:tickLblPos val="nextTo"/>
        <c:crossAx val="70638592"/>
        <c:crosses val="autoZero"/>
        <c:crossBetween val="between"/>
      </c:valAx>
      <c:valAx>
        <c:axId val="71706880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71712768"/>
        <c:crosses val="max"/>
        <c:crossBetween val="between"/>
      </c:valAx>
      <c:catAx>
        <c:axId val="71712768"/>
        <c:scaling>
          <c:orientation val="minMax"/>
        </c:scaling>
        <c:delete val="1"/>
        <c:axPos val="b"/>
        <c:majorTickMark val="out"/>
        <c:minorTickMark val="none"/>
        <c:tickLblPos val="none"/>
        <c:crossAx val="7170688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pl-PL" sz="1100"/>
              <a:t>Uszkodzenia drzewostanów według sprawców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427495291902073E-2"/>
          <c:y val="9.9849486777539548E-2"/>
          <c:w val="0.76625131233595845"/>
          <c:h val="0.89814814814814814"/>
        </c:manualLayout>
      </c:layout>
      <c:pie3DChart>
        <c:varyColors val="1"/>
        <c:ser>
          <c:idx val="0"/>
          <c:order val="0"/>
          <c:explosion val="23"/>
          <c:dLbls>
            <c:dLbl>
              <c:idx val="0"/>
              <c:layout>
                <c:manualLayout>
                  <c:x val="-0.18026825036700944"/>
                  <c:y val="-0.13583379880718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2021887094621706E-2"/>
                  <c:y val="2.2399202388031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Arkusz1!$A$11:$A$15</c:f>
              <c:strCache>
                <c:ptCount val="5"/>
                <c:pt idx="0">
                  <c:v>Jeleń</c:v>
                </c:pt>
                <c:pt idx="1">
                  <c:v>Sarna</c:v>
                </c:pt>
                <c:pt idx="2">
                  <c:v>Bóbr</c:v>
                </c:pt>
                <c:pt idx="3">
                  <c:v>Łoś</c:v>
                </c:pt>
                <c:pt idx="4">
                  <c:v>Pozostałe</c:v>
                </c:pt>
              </c:strCache>
            </c:strRef>
          </c:cat>
          <c:val>
            <c:numRef>
              <c:f>Arkusz1!$B$11:$B$15</c:f>
              <c:numCache>
                <c:formatCode>0%</c:formatCode>
                <c:ptCount val="5"/>
                <c:pt idx="0">
                  <c:v>0.64000000000000012</c:v>
                </c:pt>
                <c:pt idx="1">
                  <c:v>0.17</c:v>
                </c:pt>
                <c:pt idx="2">
                  <c:v>0.11</c:v>
                </c:pt>
                <c:pt idx="3">
                  <c:v>6.0000000000000005E-2</c:v>
                </c:pt>
                <c:pt idx="4">
                  <c:v>2.0000000000000004E-2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123728" y="-908720"/>
          <a:ext cx="4535805" cy="316738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6174184" cy="41368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14DD8-3AC9-4ABA-8141-A3A73AD36206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BC917-6F16-4253-86EF-CA6A945D35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05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BC917-6F16-4253-86EF-CA6A945D3515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31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504E-6F72-492C-B0EF-A97F866589DB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57C8-C48B-4AB2-97FC-D101EABA0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52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504E-6F72-492C-B0EF-A97F866589DB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57C8-C48B-4AB2-97FC-D101EABA0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15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504E-6F72-492C-B0EF-A97F866589DB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57C8-C48B-4AB2-97FC-D101EABA0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09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3D6-E38A-4FB9-82F5-CFD358957E90}" type="datetimeFigureOut">
              <a:rPr lang="pl-PL" smtClean="0">
                <a:solidFill>
                  <a:srgbClr val="DFE6D0"/>
                </a:solidFill>
              </a:rPr>
              <a:pPr/>
              <a:t>2015-09-02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1741-8E36-47E7-9C3C-6D3436BDF77E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0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3D6-E38A-4FB9-82F5-CFD358957E90}" type="datetimeFigureOut">
              <a:rPr lang="pl-PL" smtClean="0">
                <a:solidFill>
                  <a:srgbClr val="DFE6D0"/>
                </a:solidFill>
              </a:rPr>
              <a:pPr/>
              <a:t>2015-09-02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1741-8E36-47E7-9C3C-6D3436BDF77E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3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3D6-E38A-4FB9-82F5-CFD358957E90}" type="datetimeFigureOut">
              <a:rPr lang="pl-PL" smtClean="0">
                <a:solidFill>
                  <a:srgbClr val="1D3641"/>
                </a:solidFill>
              </a:rPr>
              <a:pPr/>
              <a:t>2015-09-02</a:t>
            </a:fld>
            <a:endParaRPr lang="pl-PL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1741-8E36-47E7-9C3C-6D3436BDF77E}" type="slidenum">
              <a:rPr lang="pl-PL" smtClean="0">
                <a:solidFill>
                  <a:srgbClr val="1D3641"/>
                </a:solidFill>
              </a:rPr>
              <a:pPr/>
              <a:t>‹#›</a:t>
            </a:fld>
            <a:endParaRPr lang="pl-PL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09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3D6-E38A-4FB9-82F5-CFD358957E90}" type="datetimeFigureOut">
              <a:rPr lang="pl-PL" smtClean="0">
                <a:solidFill>
                  <a:srgbClr val="DFE6D0"/>
                </a:solidFill>
              </a:rPr>
              <a:pPr/>
              <a:t>2015-09-02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1741-8E36-47E7-9C3C-6D3436BDF77E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3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3D6-E38A-4FB9-82F5-CFD358957E90}" type="datetimeFigureOut">
              <a:rPr lang="pl-PL" smtClean="0">
                <a:solidFill>
                  <a:srgbClr val="DFE6D0"/>
                </a:solidFill>
              </a:rPr>
              <a:pPr/>
              <a:t>2015-09-02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1741-8E36-47E7-9C3C-6D3436BDF77E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22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3D6-E38A-4FB9-82F5-CFD358957E90}" type="datetimeFigureOut">
              <a:rPr lang="pl-PL" smtClean="0">
                <a:solidFill>
                  <a:srgbClr val="DFE6D0"/>
                </a:solidFill>
              </a:rPr>
              <a:pPr/>
              <a:t>2015-09-02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1741-8E36-47E7-9C3C-6D3436BDF77E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71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3D6-E38A-4FB9-82F5-CFD358957E90}" type="datetimeFigureOut">
              <a:rPr lang="pl-PL" smtClean="0">
                <a:solidFill>
                  <a:srgbClr val="DFE6D0"/>
                </a:solidFill>
              </a:rPr>
              <a:pPr/>
              <a:t>2015-09-02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1741-8E36-47E7-9C3C-6D3436BDF77E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42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3D6-E38A-4FB9-82F5-CFD358957E90}" type="datetimeFigureOut">
              <a:rPr lang="pl-PL" smtClean="0">
                <a:solidFill>
                  <a:srgbClr val="DFE6D0"/>
                </a:solidFill>
              </a:rPr>
              <a:pPr/>
              <a:t>2015-09-02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1741-8E36-47E7-9C3C-6D3436BDF77E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1310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504E-6F72-492C-B0EF-A97F866589DB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57C8-C48B-4AB2-97FC-D101EABA0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68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3D6-E38A-4FB9-82F5-CFD358957E90}" type="datetimeFigureOut">
              <a:rPr lang="pl-PL" smtClean="0">
                <a:solidFill>
                  <a:srgbClr val="DFE6D0"/>
                </a:solidFill>
              </a:rPr>
              <a:pPr/>
              <a:t>2015-09-02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1741-8E36-47E7-9C3C-6D3436BDF77E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59428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3D6-E38A-4FB9-82F5-CFD358957E90}" type="datetimeFigureOut">
              <a:rPr lang="pl-PL" smtClean="0">
                <a:solidFill>
                  <a:srgbClr val="DFE6D0"/>
                </a:solidFill>
              </a:rPr>
              <a:pPr/>
              <a:t>2015-09-02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1741-8E36-47E7-9C3C-6D3436BDF77E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3D6-E38A-4FB9-82F5-CFD358957E90}" type="datetimeFigureOut">
              <a:rPr lang="pl-PL" smtClean="0">
                <a:solidFill>
                  <a:srgbClr val="DFE6D0"/>
                </a:solidFill>
              </a:rPr>
              <a:pPr/>
              <a:t>2015-09-02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1741-8E36-47E7-9C3C-6D3436BDF77E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6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504E-6F72-492C-B0EF-A97F866589DB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57C8-C48B-4AB2-97FC-D101EABA0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504E-6F72-492C-B0EF-A97F866589DB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57C8-C48B-4AB2-97FC-D101EABA0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665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504E-6F72-492C-B0EF-A97F866589DB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57C8-C48B-4AB2-97FC-D101EABA0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60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504E-6F72-492C-B0EF-A97F866589DB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57C8-C48B-4AB2-97FC-D101EABA0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08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504E-6F72-492C-B0EF-A97F866589DB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57C8-C48B-4AB2-97FC-D101EABA0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75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504E-6F72-492C-B0EF-A97F866589DB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57C8-C48B-4AB2-97FC-D101EABA0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23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504E-6F72-492C-B0EF-A97F866589DB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57C8-C48B-4AB2-97FC-D101EABA0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87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504E-6F72-492C-B0EF-A97F866589DB}" type="datetimeFigureOut">
              <a:rPr lang="pl-PL" smtClean="0"/>
              <a:t>2015-09-02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157C8-C48B-4AB2-97FC-D101EABA0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52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66B13D6-E38A-4FB9-82F5-CFD358957E90}" type="datetimeFigureOut">
              <a:rPr lang="pl-PL" smtClean="0">
                <a:solidFill>
                  <a:srgbClr val="DFE6D0"/>
                </a:solidFill>
              </a:rPr>
              <a:pPr/>
              <a:t>2015-09-02</a:t>
            </a:fld>
            <a:endParaRPr lang="pl-PL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041741-8E36-47E7-9C3C-6D3436BDF77E}" type="slidenum">
              <a:rPr lang="pl-PL" smtClean="0">
                <a:solidFill>
                  <a:srgbClr val="DFE6D0"/>
                </a:solidFill>
              </a:rPr>
              <a:pPr/>
              <a:t>‹#›</a:t>
            </a:fld>
            <a:endParaRPr lang="pl-PL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93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Polowanie jako element zarządzania zasobami naturalnymi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pl-PL" b="1" dirty="0" smtClean="0">
                <a:effectLst/>
              </a:rPr>
              <a:t> </a:t>
            </a: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400800" cy="1752600"/>
          </a:xfrm>
        </p:spPr>
        <p:txBody>
          <a:bodyPr/>
          <a:lstStyle/>
          <a:p>
            <a:r>
              <a:rPr lang="pl-PL" b="1" dirty="0" smtClean="0">
                <a:effectLst/>
              </a:rPr>
              <a:t>Jakub Borkowski, Patryk Kaczyński </a:t>
            </a: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endParaRPr lang="pl-P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16271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uba\Downloads\logo L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50655"/>
            <a:ext cx="1420786" cy="14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5" y="332656"/>
            <a:ext cx="450881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8" y="3501008"/>
            <a:ext cx="4737459" cy="309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data:image/jpeg;base64,/9j/4AAQSkZJRgABAQAAAQABAAD/2wCEAAkGBxMTEhUUExQVFRUWGR0ZGBcYGBsYHBocHBoYHBwYGhofHCgkHBolHhwcIjEiJSkrLi4uGR8zODMsNygtLiwBCgoKDg0OGhAQGywkHyYsLCwsLCwsLCwsLCwsLCwsLCwsLCwsLCwsLCwsLCwsLCwsLCwsLCwsLCwsLCwsLCwsLP/AABEIALcBEwMBIgACEQEDEQH/xAAcAAACAgMBAQAAAAAAAAAAAAAEBQMGAAECBwj/xAA7EAACAQIEBAQEBQQCAgIDAQABAhEDIQAEEjEFIkFRE2FxgQYykaEUQrHB8CNS0eFi8QdygqIVM5IW/8QAGQEAAwEBAQAAAAAAAAAAAAAAAQIDAAQF/8QAJhEAAgICAgIDAAEFAAAAAAAAAAECEQMhEjEiQRNRYQQUcYGxwf/aAAwDAQACEQMRAD8A5y2VmJGJlyAVxvG5xLRJsI264izlJ/EF7YC/QzbS0McmvNH8viPNrHlfEuQpAEG8kdTibNZcODNsZsn6KxxHNaAsYjp5rUN8E8W4ZygXicBfhiqyJwrTsCivY74LSJBuev6RgZuHMau5gnDfgNCFVepF/wBcH1KYVhO2+GcbKRpCz8GEKjGVl3nBWYYs4gWvgrJcKM66nUzGEklFDwuUujfwizLUa1iN/fEvG8qfF1TY/bE9WsEUxbHdBBVXvhflbVJFfiSdtk2XrqqgY5phXN8LkpkOb2HTE+Wr3JG2J37K8dUMlRUkiMV/O5ws5WIwW0vJDH2wGoBbS2564KjexHp0DcMQjWT1Nvph1SzehDOIMvQ0LH39cSCkWHlhMiZTDQMcxqvF8dX0k7dB+5xtsvoMnbE1PKtU8l7/AOMUjBiSmkbypGnTufLE9NEUSxkjp2xDmWFJdNMST1/yf2wFk0ZpJFziqiokZScgt81/1iJsxbYYjoC1ziStXQDvgNgRzTDQTPTC0V6gBU7d8EGo522x1lMrqaGONegt0LMnlX8UFuYdLYeZPKMKhF4P0xFXqimxjZemDcpxUMBG4xuxk20D53JEEXj+WxJRywWC2xwVXyjA62NjeD/3hXnM+WaLBVxkqFcrGeZyqRKmZ/LhXSoaWhhHYW+2BsvneYm8jbBNPNmdTLPaP3w2rArQQB0XfviesQiieZuuJKNRXE/L52wo4tmQSQplthHXGYkZpugwVQb7YzCpKtUC4jyxmJ2W5AmWf+mp6k/phjSywb5jgSlTCQvVZJPqdsEUiWa22KslCVLZHUhGtgxqwaRjrNZSRYbYG8OASD/jAjF9AlKN2dUqCtE7YjzOQDEBIjC+lXZpGwww4dkXZpDQo6f5w0nx7IKVukTgFWMECBiLKHUSXMn+bYMq8M+aCZPXEFHhopwFBZj5Sf8AQwOaaOhY2nsmoA6trDBqa3a/yjCyrlKiyz1EpjoC3rjjh3xDTQFGqoYtIO/2wkscntFIzjHVjDN0xNu+GXAl0zJmRhPTzqOwVCD1MHYT1PTDnKiGEXEdLj64V8k1obxaexVn84EZyFMYX5LiiE6Q32OHvFqJJ+WR3jC58gg5lSTt6e2ByV7Q3S0zrxl3QyR0xDQz5JnRt1xMlFFMsdIO/wDoY2BTQyhBB69MVivwi3XsMzdfVTDHlHpiLJZosIVfeb44pVqLIULgkna/kcd0s3SRdKGPMKST9sHhfoXm10HqOrmR2whz/GmJKICAtj0PsMFZnP0dJDVGB7lSIntOI8jmcs8ANrcC5i8dJGB/gCdvZDk804Hyl/Lf6jocSChUY60kT8yncenfBlJaaEkS999oHpOGOWoFnkqRAkHpNsLyd9FXVdldq0GkqJv2GOsnkCoJYkxvOG+ezIT5So78pY+e2xwP4rkzLBYg8t48gbEYNSQrkmR0szTizqB5Kxn0JWDjKnh7uxW8BiQFJ6QYgT0k+W+JTl6ZJJFpGxYCR1Kzv6WxOyI8hlBBMm38nYHbBf6LoW5jLfN3iYaNu/p57YgyuRNN1n5Zv5YeotMhVKghdugHkMSVGpdljbf7b4NGUqBuLZxQI1Wj+Xwnr5lFAGmfr/jDPM8OQry85F1Xr6Dviv1Mw2ooabFv+SxjVsMTt9R5qara7CJ9sGUUNTTIibYP4PlvDVdYXUx6YKemvjDt0GJ5J06Fc/oWcdoeFS0r/vHPCMqhCsJkbzgb4ozOp4BMj7YZ8HyxWiCTLHrhHPxX6K/GH9wbMZk6jyA41jp80oMG/njMU19jJgWXpTVuNyScF1svp+UgbYloaSRp7Yh4lWVReZnDMSb9En4m8D64qnxfmXprNImPzL39MWRKSxq1QD2wg+NKQ8JgDvBvh8c96Irel0U7hvHWUiCZ6I3fsDj0r4Y4xTq02jlcHmU2I9u2PG6ddg+mAQTf17+uPRvhDhbtW8UE6QOaRbyE9Rtv2w04qXZVeO0Xouum5kxIHf1xy+dAWVYQR0HvHnbrhfxh6kHwpEBm27ETPtMD0xXeJ1av4cggyyPI2NtgOpgAn/5DAikugtyfZXPjvjrVKmlXIRAdjdj0E+mKbSeoTIJUAT/2euDuJICinV8oJNhefzHzwNlKZYEn5ZtFp7n0w9g9Fq+E82w3Lk9IbT+xxd6OfDyVrFI21KfuQSD7gYofAHVdXLMADvF++Gz5j+1ubaGuSP0wzdi0WwVM0DpNc6WmGQah7qJgeZGF9TjlRTpqMxjc6FANumocw+kYUZd2MMHMqZ0ObRcGOn279sMaPE8vGnSFndVaVm+wmx848sLJpDInqUPE6C/ykEKD1tDXHtInbrjWUydcN8rn+5C5JG94G/p1xvKZgRFNCQTNxY9JM7W7YYU8q0AzpH/szR5XO2ApMNEAyraZTTHa4ffoGBDY3msuoCsCqMDtEA3EghdyN7iQDjirVc2mRsDdvtsD3viClQIYkwDN2DE6ugtB2wrbYyoOrVqaAlipAA5WBYSdijHoV6E9PbE6ZqoygpQLiJUgqBMdIm/lY4CpqCmltHPykD5WEyDDCxG9tr4KRhTGkCE7Dln0jfC0awhXNUKXRkgGechgYBFhAiZ+gwWMzopBFN7AAknp1Y3J8zhGudXVqYnS0qq7bec+Yvg0sohTBabAT8sfr6YPSB2b8C5Zna39okT3J/1iX8Q8kMRtuBI7XH+MC5rNBRsBAsZgbdI3xHkiSdTsQDeAfLc4VtDJMMEgXNifygicSU68NBvaw/lgMQ/iDpi58zcj1x3QzQWwDFv+IkdN49uuB2EPNYW1FR2Wbn6CMT69QGlhTO2w/fCxswYu9jvYGPXEoqMLfNsbAW9IFvphhWGR0b5o3Fvcf62wM76vmk7jztefLGPVNpEkX/3PfENbNiFAt1v1F7fS2C6ejLRKrKWEggoJUTYi3XvjKGaDMGNvLC3J5kVO8idoPQkR36j1wTRpgsQ0g9jb3xz5Me+Qj7F3EqQd2PmMOK2Z8KkAL2wiztYrXibWwRUqeK2kYjTbSBklVI1JN43xmJFKrylrjGYtxgNxN5csjSBaccmm1eppNhuT+2GNRl0kwTgXJZgGIsTbDOWxvGXZDUQpaQQp2jEHxTkfETbphhm6IWATY3MYHqVy4ZbggWm3TDxkkQ8keZZHheuvTQqbtpIAvv2m9v0x7IcjpGilARQFAiTF7k2nvilU8kadanV0klXDSDeAbx7Yvvw/n0rq3hhgA0FWEEef07dMdDSfQbFWb4e8G8TbvbYmCYvafIGLxhPWV6ZuDEkXHLvcg9BpCi3cjFyzuXF99jceZJ/ntijcU41R1hXqIvQSLEfXoZ+mFaGTKz8VcH0lqtPSafzaVOxIvC9Ae3TFe4VlyrODv+UbeeLxW4vShobWo3JO4jttHl54q+VrLLhUEapVzOx6W7dPKMZBuw3hvIpsQSJP7C95xM2Y5tPe1zNptf07YhkspKiT5FgDgZUdWVxY9pk+ZPYdsFPZqHlDmjUVI2269iZEWPbrh1w7KAEk6Sx8xpAmLYScNzIEMStvp/PTDXJ5uo5tAEddrdhuRhZfQUMRViyCehgmB7+mJXzAYjnJAO0SB5X3/wB4DqwEmzLv2E9bdT5DEFUAAhQQ5MCQAAsSZAwEYJzTlAdIBJsIAUSbAG8+pwPk8mweSGsLwJHoTFh6Yky9JnO40LdpMHp2M+2O0rhmZQbCOkyT1jyxmFEoCrqjabm0+vkBYed8c1jpWGkQ3LfflmfpA9ccZjw9Mx/UJkMSdj0jb7TgTN5rlgkWJDG19xhQ0TZSvzBAdJj+20/7xpnXSHIg3K7gAgm/nOANJGpjGokAX6AX+4x3WZGgauVQbCdrEC9yb4FhMoZoBQWOowXi/MR2G5J6DHeVqaqhZgYEwpPp82AHramLqIt809Ohny8sFZPhoqAkFtK7gNE+YJ3wjHQ4oVqhgVDZtoP3264no6UazGevUfTpgIVNVoIAjmJ0t7CIjBNFZIkH3gMT0tO3vgxAwwVUldQ09eYxYz5fuMSvU0iL6d1JIHsDcMMCpmVWxErcSbEfW4+uFnEM7BKreSZUjm7G5EE+R9sNTFN8VzsGRqmYsI9gb3+m2F1bjJiT5EEdCO/cH98L67uAQplQOdOo8+4ttgA1QQzIbH5htINpjofbDUAs/D+JgMEUwCSfUzJHoJH1w/dvFAcWaJn22PnjzvKjn1A2A+hgggeWPTeAUA1MEiOw6j+fuMFUBoquYdjVaReMJKvFK9OsFSfK2LvxHh4erO0i9o6Dthjwzg1HxFJCtpFj/nEOCTBTlJMVZLK6kVmJ1EXsMZhvnOE1tbeHVVUmwiYxmE/wHg/shqZxAunfAS1QiNywZ3OOs3lwmnTINvPBuXo6ifFUkKJMfQYHI6nDeweixfTMGe+J+L03kQtjjVLJGooOqCDM7ddsFpxTleF1Mvyz2wjysZ4YsRLmBqg2H5upXFq+DeFGjl+YklmdhO4QtKqbdBGF3CslTqBeSJbXUNybGw+uLJXzoUhQb9hH/WO3C2o2+zjzpcqQt41TkaCQJmCYtvEnyN/bHkfxLkayVKlNUK1CNchh/cN7GVjVtFyMew5oBx18uh/kdCOg88VLM8J11FdyF0AiRqupDTECBAg99sXJJ0ea5LhtRsu7MCzTG1lI8xHriyZLgy+GAbgLYbdBY979MN+M5lKA09B0B37TbAvBKuqk0ahBYiwgRMXJF59IjCuhlZoZQaeklZgwItssEfftivMml946zvMgT07zaOuH1TMQzqdU/NOqJ87Wj19jhCK0sbXJ2Jjp088CKC3Y3yagKwZjJNgo6djgjJJTEayVkydNo9Sf8YVAExAN/oIi04lyFmBNwdrzabzBwswoeFg7ABTpAO0yfr+uOK3IokxqPy+U2HW/U+WOatdZHKFprZoI9hJN8Zla7FgV0gm2rcKP7QCJkdThBjmoZACrpWQW9rgbWn9sbqVdKlFiWOpiASZiSJ79MdZhtIeSCCNTXnuAY64VvWhSSCCbjVY36x172xjUFeKDqg2B6jc7XPX0xJ+FSAxk9QP3xDlaegBmKksI6/btPlialRMwoa9xJMR5W/fACBZ8EAjod9j5mDiGo4ho3sxHYBYN+5iPphlUy6heeTaYAjad74BqOx/IAu8AjUY/m2MYiyhkSIBuSDM2uBttbrhxlB4qjUABFiAR3jYnm+uE7G2gKyxA06gAY6zNzvhplaYZoZ1AQ/JJvtYt7/bCNDWHpV1WgwNjaY7yYx3WzIVeYll/9gIPlCgz74gr56knLp+wge4jA44shMmSdusf48sOhQrM1xplCBMXBBNjO/8AkzvhNnajsIY2OxMiDO0gcvljOI5pXErq1jcE7377++Fr1i0q0qTY80T2sdj6HDinNWuyj82pTpOrqt+vUf4wAjDxLddx9JgepnBeZSABImIUzYeR8sDZLnaDGoEC4iwJBPnYdMB6Ch8UVaJBW5HKOnmPI2xd+A09GV6ksTE+cn94xQuMEARN7GI6gf4OL7l6+mlQBNgtx19f53wiewyWjXFKjqocCSLR7m+Ovh4VAr1qpAUSf55YKGcptKNRR5tu1/4ZxHxfilKmug0VemFnTqZY9+owf0nyr+5BV+KqRJgDGYhyVXKOit+C3E//ALCf3xmAPwEZ4nUJ5YYxyz1PT3w+4Lmavhu9RdMwL2O3btOAcjSRFYQATAUkcw8wOk98ENqVY1MWZh72ELfbHPJ6o7YR3YTTkXBPngzKZakVs5k7/wCMKwJdUYdJgSP+8EcZ4jSoUGqNChLjoSe2FXdUGcVVk+dzhpUyi9YZmAJPURbYf5wmyueLVF/KIO51Fuk3Fp2xU6fxezU2rI7aVnVpEevSxvPvhhwr4iNam9YksbBtYhlIEgid+n1nHeqqjhaL1lOK6lh9IMdCOnQz6ffCviGaCMz6LcwIWNQawnt73iZsN6VxD4kFClBMuSWHlI6R74YcO4nVeiRXKzA0VSswYjmgz8pHaQN7YddE2iTiGSatITYRMtsbRYXB9wDuMSZWgUpFSGtMgbgkSpFt9p3N/XAWZ44qJpddLAi6mCTO6kgxEwQdwQQbTibJcUFancnWo5W/uX+1vKe217SMAwtz+Zh1/KYkHcHvZbET0scKKLamJ5bdZAvHc/ocOeL5b+iXkKwPUXJvYG4brtGFHDypNQXiA3b1tvG+2MnowbltRJ2I7gi3eP8AWJARrhS0R+Xb2OOBTIEawTExIsPY/b74IquIWwBH5trbgHucI2Mhll6YfYAAEQILX6kxicACSrFgDFzBE9+w9MCZaoqrzFekQNr7XH74hzL3LDbqSDBt7j64VBsncyQhaFNyBJ1HpzSNoxDVqS0gRpG0gmNpPb79cQmuSbKEMcxPyx6A3+mI0UKQSA/Y9vS/Xtg0Gw8Zk30lQJEmLepU9x1jBCqNQErpi8W95kiPTAOqJ7R6fY4jTjAAst+14m9v/wCcGhQ96QIIC1Dfo/L79BhLUzWk2ZdvlAuAN7/ycQZviRJ/KAbyBaPa/fCZ6kiCOouogT0Mm/6YVrY6Y0bigOrwzJaTERG3ysTExJi+DeC1IUydczcgRbqOw/xhMtchQNBAMgkkNJ8iR7yMSZCswRwx5gDF/mm49do98ZIzLE+VEGBcRJBHWPKfpgQ0hqncjdiZH0i+OfxIZS14nljeCFI+8/TEruCBG/UTue/ob/bGoFmMhKkTc7Xkegm4wK683MpAYRuI8j5/bBQFzJg+fSPvGNlqZXRUDKf0HlP5ZwxhLnE0D55Ub3sPeJGJ+FVQaikkH97Dtv8A4PTEGfpNqYITpPUwP598d5HKQeZusWv/AD2wsgxGq0SaqdgxknsJ0r6zAxcuFzWqmbKi83qYYA+cRimUKD1a1JEIAILSZvB09rxzN/8AHF0+EabK7LbSxJPMCSZMyJ9sK6SGSbJXrNTB0oSxmD0IB/zhbxTLPmFRgdACkNeMWihqOYeowHhBTM9FWYjE2XytHNUyGAdTbb5fIYRIyVMpmSyRVFUHUALEbH743i2tlEpnQpXSthb/AHjMDk/oT5p/Qiy6tJIRVD8pJOokTJOrYH0w2y9Km4KsyvJDGDBBHphXSrSkKLCwJEWjfCupkvDqLUDuGIMhVMR1v2xPK1HrZyxz5W6RZuItFdWUQxsDFgO374j41wjx0C8rQZ0tsTBsT0md+mAK1WsEp1J1BWuD80De/mMPeH8WWDy3IDKptfA3qSOz5ZxfCTPM+INToKUeiMshtoMlexM7NO3sMVj4k+KVamKNBURZk6Rpk7Tv1EY9t4ylLNIaLUwyXDFrRJmx6Gced57/AMQh6n9GvoH9rLMb7GdoxeP8hN0yrwa0eYmuCdTEs3mf5bD5fiOacQshYAMme/ocFcX/APHVeiGIOvSSLDTtPc22+4xV24e6TrF16Yqsil0QeOS7GeWzbVgFkwP7jJue/bp/nD7h3EaWXCk6qhO9rKJ7mAf9YpdWqWJIA7GDY+045MCDMGO98NYKPSc7UNZG8OPDJnTIABmdQv8Ap3wnpVdNU6WggAEX+xMAj1xTlzjnZj6Ake8YY/D3/wCyWMz31Yy0AuNM1Re6j+5hAIPRT0Hp9sMmEjUCrMBsFtMb3JvvecCU6lM6QzgxsvKwnpHWffHdMhPlB3+YX+xwAk2QRdmXUTcyQSO1u3pjvPUo5lJGyzuL3uNzbEOUqS0ahO14HX7jBOezWnlab/bcR/qMGqAD6yDN4uL3jyVj0HY4iUXMljEzIgD9R9NsSUqwKXOkExBFgeo7eYOBM7mDTsFJEGOsNtMA9f8AGME64hXmwIIjuLGJkHoek4X0q5nmBgkg9dyBJ7wP1xsU9SyIBixEddjAEjsbDAdIEmNz+ZfTeO/0waAT1E0gxf1MRfpG2A61Rh0KC0mSZ/T1wW/S8GIggiZjr1HqLYXZh3BgiehvtN5JtPpYb4V9hRKlZgd4B9oPUR+/njoZgI3MYgesgSYv54gpUzsQekANqMdIEW8sb4iF0KwDBZupjfuexv7wMFBYxyWckhpFxt0EhYvtIJtjf4sqCL/NYnsQAOu2FdFCAFDDaAfQLHtbEtR4Nug6j3K+fWMZiofVM0HAiC3qJ8x5n1xLTy+scxKCNpk+xEH28sKskWYAhlUkx8g285wSToHO09tlPsYJ++ANQRmKFPTHiE9tx+n+MFfD+RZnChpAOonciCNh1wuTO0xYG/TUdXQXM4b8H4joJPQwCQCI89ojAltBi6ey3UeAroRqbc6SZ2kFgSuk+Y/XE/CaASpCrdgbxFz595wx4ZWFVFamIqARY73tJ7+d8RZbMuw/qLSp1JMFBMnoWkR745rltFnGNr0T5Skxp1cvqHi6I0m5E7+tu3fAXCKhp5d4eQtSGJQqyzaCDuBPe2GWVD1EWpWULXUFSRAk3EhgTaIxF+LVGXxJQqCNTGRU1ATrAAm8cw7DGuzOKivIJ/GhOXwdcfmkX89jjMcivFqZ1LuDyXm5++MwBOESkZXib0aieIRUOmXpjpNvqLes4a5rPlqh5NKJJnbcC0+vTvhNmeF0SQXqCm53YGAWm1z+W32wl/E1xVrUXqK6A6lNrqZbxL3iCMXUIrZycm1xQ8z/AMU0xURPmcfMoPcDfzkYbZGq1Tw2pASW0hQNRsJJN9hscUEUKaupf+u0wGGlLGyyQebF64IjKFIBplVYnmG03Ft5MYhk7316OnFFJer9+yw8N4dokVdQJO02heaQe3njHyXiEVIM2IUE7mR+p+mE2Z4nWqCAQuozUbrEGFXsBb1wVw+qyVKOToNVdlEtVa8CGEknt+pGJNejox5IytxHeT4akkMniuTzsfkn/qO+K58XfB2Vq8qKdcxFNdie8Cw637YteY4iE/p0h35rAG247mcLmqCjTpspYmq41GCTMgsSBe8b9AB0xS+PQab2zwfivwtUoajHKPzRYX/N39cVqvQH90/zpj6V4rl0djSqKIYkKekFhAPQja2Klx7/AMcU4fnAO6wLTPy9LHFY5l7Jzx/R4cog2w1yrQNSGYvPbDPjPwvVpGysZMbEn6QYHnhVlKZQ94tuR7bYspJ9EHFof8N4m9TlAP0/TrPvhxTrMLsCD3/gvhUqLEjUCdh8tvLHVZptLjqJ2nbcdcHsUMzOcEctzPe+IMvnGeZJmRfcjvbqP4MLawMkayp8xI9TsfucYjEkDZxsQd/KMMzIfrVlabsZkbjYkEgT2JBtG9vLC6rnRBCvMRpJmY7ecW8/pgSpxHXlQgJEEhhaRcsp9LEeUDCtGY31DUdiDvHWI+aBtgII0XMb73vO/r5nzFok401e4J+u4mLMr+XtbAqZgm56XkmOnXv6jBNGhrshSWPeJb+1gbB+oJg+uCzEyVCTDAW2MTtsY8vaJ64iorqYhGUzBhybiTAESdx/vBVOk9JS1RBU1AhCDzBiSLgXiZUz79cE5agtNvFqlYF9KgLeCWI9f53wthoHy1A0w1SooWQ0ITMQYJkxtFsJgTUdpELMkT226b4Y8UrGs4OyCYA9TH1H7YjFPSJsO3Qz398Cw0C5ydUTcDbtsY/1iWlWDTrBDTv2/g/fDXgfAXYCoymGMCQZPf1wf8TcEWkupbkafvv9sIpbGddCF9aDtBi238ODsvlNUM4gEdyLg3uPXBFCnNMzcmPtgGsWp3BYADbve8/w7jFBBgmhRanT236n3ON/iCBsfrPtIxFw/MpYsLkWAuADYGMR1swnQddhbGSAyx/C/GDTr0kVnUO20ypsek+uLrxLSrlnqVSNylMcvW5v9seW8MzFOnXpOZOkzym8QRGm077G4gxj0wKlSmpWUqMBpY/mImAb36WwmXTtDRaocqxakPA0kgElLLUiTt/yt139sVj8MmcBVnam6A/1NMGxP9OqkxqtIM3FsNc6FqMjMsMo3BupBg6dmABGwJ9MRZnLmsruoUVPkzAIBWqhDBaoIutRZ37T5YglqyslGT4s4HDO1VFHZjB9x0ON44yvH8tlkFDMuxrIOcrS1CTccwFzBE+c43gfIvsb4vwqAoUM5TIkZdn5aRYzzySVW8xP1jC/MZiquZQIaXjLFBgVDALEzG82/THoi/DmQFUf0ApQtoBZ+diYOhJ5wLkm14tig/EVNaGcVKGk+HBJXmN7wSd/PDxk6aI/06jJOL0hlwX4aSpUWrmKS0nHRCwDQbHRsOl8XriQGkCnGhuVzHMIuQt4Eg74rNDif4ipRMks3Jo+WCTH064s/FclpVoVn0dpJ0wRPmZ5vTELk3s641VPQvbJf1AyQUUXCkE9ZBvg13KDUlRl3Vl1QJOzR1tbChNdMCxErJMT83SdrCLeeD8oTUUFmAUwLkAsTKwp88Jv0N8UPoMy1NqctUYMNI0Ko5gB739ca/EoroBJBlb2i1jM7dI7jBlBNzrhYAKgcwIFzP74HziU1vIMczMevl/O2M5sTlFWjvMoWroG0xAaL/lGr2/688RcUzK+NLXUQqjfsCTHQW88DtmDU5RIYghWBkqZZeaNjEY6ylZ9BYFzUMK0iBMbi1gT1HfGTsaLSSZ3xDhqEuHJ0zEfl6wSegMYpHxF8G0nJamoT3sB3JHl1xZM/wAWqIlIpOuvVVXmDAQkOCfODfznrhnTzOlzKrpllCg6TCtp+U/NYdO4w6k1tCJRkqkzxjJ02AZY1FD7xJifpiHMZkyQRHl/obYf/FyeDmK2kQtTnEDoRt7GcVPLZWtUP9OlUqmJ5KbuY7iF23v5Y9BStJnG4tNo7q1RG5+xjy/3gKtmYi0x12YehwRUytemQtSlWRmsoemylj2XUBJ/zg0fCeaatlkYQcyniqPzBBbmEcp8vPG5JGUWLUzy1J1rzbFgBzdiwkSdrjrgVMqSdKgtN0KTMrcjT0YC+nytj0Y/BIptF5A2P5jckKbXEHoZgYIynw1SJLABZ0kSdJDhhGvoAb38sS+VFViZ57ki7G8Fr6TpjV3kR+xwZWoq1NhpUFQRYEMI0kAkHe/L5Rh7naQavogKrE7CBI2g+ttXtfAfgMGpoZILkamEQOgLG3uR0O+2A8ljxwMjrZyqyIFUudIUuepUEXPTmne5OBanB6rVCzkMzAMOvQcsdGjY3Hri+/DvDhTQsyl6bEI4QX0kytQBQNutzc9IwPxvKhKwVA0WKEiJBg2Fp32GJubRRYl0IMhkxTASJI3Jv6+9owz4fwbU4eqOUmRYleW0SNj62scWLJ5dEl+VnLaQLXJ7jpF5npjvP5KmshmECD3IJEMCBfR1tcT12xnJgjBJj7gOSapltDIAqtKwBqVgQZI6jcYR/EuRosuhqdUVHsGXUyRJA1Em0+QtOKpnuKZnLMI1eENJGkydUEH6reRv9sXXg/xS2ZDUimqoh3J0llgEStgTeJ8u+ET6Y0oK3R5/l6LozU6gMqY/x6g4X8RN4APNP/12/b3xYuNVCld9SlbCAd4BIEX2tisZirFzEi/6DHWujka2KkNQsFFyTED+eRwzoh3EQTNoEkki0R36Y6+E+Evmc0QkkU4ax6kx+v649B//AM7Tp6nZ+dqgYFhYz4dh0B1BxffyxlKmCWo2V5/hj+hS0rVqV3HiFQhCogBbS2oDngryyDIPcYufAVc0UemwAnVFRSNQ2i5JVuoPbE+XzAog+JrZi4UhdgRyqbGw0kCe3fEtNaKHXCmsUWmKrHxCFMxpJ3jVBOIzladgxyWn/v8A4SeEXAd0YKBEtJkNcSesGb+Ywj4L4tCsQayNSaeU2MdNDE8xBjl+5w2XMUkqqNYZFEnUxgMDAMCABPLfy7418SVqdCgKy0i2oMCdIj8xg9FmAJIjzwsItrY2Wau47oP8ek12VdXWzdLf2YzCjKfEgVFApKQAL6x29N8aw3AH9UHHNU4VQSZUOQJHzNqZ/wD6qI2OoyDir8Z0vXKvTAamFUVAAAVmRYKBeSTAw9VKfKWQsKbAhhUUAz5jcEbj9cTrk6AmomXLByZ1GYItcT5E9drYjjmk9lp5opVEl+GKNGiskKG3B3g3EA+fTDZqyo1Qbk81QgnebDywLQzVMAf0QgQSIKkiNotfpfzGO89nKIpEgqgLyxIibxpPYx+mDOX0gY83K7NcUybh/wCnKiqs/Ns9rAbEQQYxDlgyGHplqf8Afpvvsexk9u+F/EM+RTQO50qdQI6qYI0mbwQLHpgvNcXPhUqtZdAenrYiSp5gsWuGMg2nElT2UTTdIlzWaKJMCnfTJMgzAGkajBMRB7YT1uKqtfQlVG0CKikgkddQ6gyLEWjfBHE6dYaEpLSZmY+L+aOW9NBMlwDcnbFCzWarrXOqiEzA5Q8ASoIuP+Mdb+2DxAri6e0eicIzquC4U6pKKb/NuT6+fliPiWZURTTcWcg2sNh6nBvwpSZ8rR1QTBJI2nUTv6YEbImnWqSbEKF7SdR/bCOFR0LlT4qKBsmjVNYka1HiKdzK8pGmbmIMf8ffEqPVXwzXZbAs1kKM02JYgwQegvcDCvLGq1eoDSPhooGq/MGZJUQeo1XG0Xw6qZjVVpIyalalGgX0nUQsGBaAL7m2GU2o8Vob+PhVc5lU+MsgM1Uy9RCQraqdVgtk0EFmAjYcxvImOmBs3x8lhwzI0mpUgNKMG5rqx1P2Gohid995AxaeMZeoVISmWJIjS+hpZochjyjeb2wpzPwXQR/GZswgWGhnTU12JpkAEWAAUhjqv5E2hK41IrKNPkgDIfGiUVpLTqwjO6K9cu4KLIbMV45wWYFFUQFF4thpwDO0sxXf8MPHqrR8Fs0FFKioUgoqJJIUXHciLNE4pudcu80MpRprFmzLKzATNqchA0knUwYmTJ6Yunwic89RfFFM0lklkKKj2IA5Zgz2AFsPKNInGSbJuP0K2lNXh1GRtTaDAVRcsQRylgDO2+BM9WrIwo10QOzL1uRHzagbr7d74zNZSkK7kCplqrJynUWDuzfMGmAwIMQxB13jbDfIAZvLnxQ1R8qbPpCuy6flgRziR23G2J9or1QtyrUq7rRKg6mQGYPhrTD6yDMapgWMxe+Nce4IMsT4VMMKljr5i6gBgskwDI9LdMWjhVKggXMg1Ydol4/N0I6BSCL4XMtR2HiCkaYqBqQYEMLdYlZMeXzeWF20FOmU6hxAox8JmZyZWUUQIllaRcgTJFzhll6jOC7FNSoVQIoA09RLSTcbzhXm+FtSZxuVqPUBU9W06f1P188QqxomEuhvoMMJj5Wt23vF8ZtpDJKW0XAcJKU6jkgVGstRWIuSYbQAZIgWIi0YXV0q+IaThWdgCzEsASFGnwyN5G7dCMOafElaivI6EjcsKTG9us6J/TrgHMcROtg6gANpH5hIAbUqkecSvWbDDtaIR7piDiND+nLbAgat5IlgI6kGxt1xW+OcR/DVUrUHdGZWBAMkNcNPvHe0YvOUZKyLs9RgWKso2DGIuAJtedjgLj/D6KItRqah5Ii+8COpvC/bBhGx5ySK5ns/WqFalY66rKuubdOwt3xWq1UliFEm/vEHD/j6aC7uwQBjTW92ZbORf5VmCe5Awq+Hsk2YzBVCIUFmuBqUAahewbf1x1Kjiu3ZePgegMrRXUINW8kRMgACe5gRMXBw+zdZJQTqBAfRLczaoaL3OxjDBahoqi6Aw0rMlYQGRr806d8V7Lcc0yzmkxDgoqlpFNh8wMQZXaTbT54jbu/0XPxkkc8S474ZNOlrZ2K206WAFx4haRygAABRYjtiq5mpWyR8Zq3PEhSwqCqnKNK7W0EifI4D+Js0XepA5XYlQLmBsS3cADrtOE3FeCV6dOm1RTodVNM7hBUJI2Nhv32xlt2QjB+yw5D4gqZlsxUDtTVp0UqYEESsLUJO1hJHMZMWMYOocZdg61a1XQ4/prUeSAi6CGReVhcxF++AOG5P+goDaAdLa2OlQrCNJaN9/S2OqHwyuY8NialLWy02JWSpAIFTVqAKwIncwZG2HcVRWFptLQfwnhdZqSmjVoinfSCwkQxBB85nGY6zPwvTR2XUpAJg69NjcW6GMZheQ3xnY43pqO9fUYUClPyqQCecgWbobXtGH/B+KaitM1QXdCQqMIWCIXUIkiBBjYnFRzefpVCpUrTBm7bACRe23l6dsQ8G4pV0CykEjS21idj5iAB0xyV7EV9np9J64BVijbAlrjT1g2NrC84IqksuoMb+dwLWMbjywBk+PKwVigB0jUkDaY1SPY77zjjO8MSqFFN6isCTyuwtfYkd7xtfB5JsyftMSZzgubpqpQ+NT8TWdLhGgkDSFbcxOxMnpibKZ1s1k0p1alhXUGVChUR1qOI32ER9sMz8NiFJzdaiCCNNyvqwgDsbnCTiOSpqzOlcEKpLlELUw1gbAllkX/N6Ypx2Ww3F2wnL/ENFmoTUCg5vN1SZ+VWpsV1drv8AbDbNVadVnGkVjSLqhBBBImUP/qAPoZxVcp/4wcq1SrXR9Rh9JiaWmSRqAKvqEXBswPcYtOU4aKeYpaAKdDwPC0gqWIluW25OqNX/AB88Ca47OrE+V6LD8J1dWUpFRAKi3Swg27nfE3G8wlGi1ZjAUSSBO9pjEnDag8MKggAREQfLy98ccUyVKpT01ULKTGkkwSNtvPAvQrjbK3wJKCVK1dAgaotN3UNzhWk6np/km53vBtifK6jNUFTUYTTliQU6zEAMCCATsAO+HIzVMLsRfTp+veYE9sR0agAOpQqzyhI0g9RJJt7AYVqi0OqJMvXQB+YDTBISAbRcne5t1x5H8ZcXq5iq01HCb6QSB1iw7Tj0Di+d8TLvGtVDSCjwwK3mTbfpG2PKfiLMuyGpF35W/wDYRMesg++On+NFPyZz/wAi14g3w4rmoyilRrlxHh1V1gwdStuNJHeQIJmce2cPzx/DVHaoogQWoK3hryzypUYqyx/YI3748U/8f8NzOYzIWkai0yCKzIUBVL8sMdiRt1vj2+lkaYRqVRhUDSQKjcx+UDSLKqiAAoFr3knBzT3QMMfGwTiWV/E0/DRlp1JD042cFZPJup+YR3AOEHAc/Uy+hgH8MvUZwo56hRih1Ai1MQAFF5BwdT4XSWv4mpg+qaWgqsGbLJMmUhtPYEHph/xzIUyorinrJgwogyTBPkLlvUDHK7TsvzSfF9AGfZg3gwPw1RtetnIu5lKemOVfU9sHZlwAiqxUW2aBb2379/LA3EKCvRV9LaqepApFyHsFMHvsQcIM7l8w3hOqNykAgkSoZoYmTAgXkQbR5YZOpDSj4jHjDUyiBn/qLA1SJJjqQtwY8vbCmkUpk5nMjRSggbkahswGkwLbGLnBOYTMEnnWkQCNUqY3lkcrBaNNx9MV7K5haRH4jMtm+XkBV2QXlgVtqPdpO22GlJJixjJrRbaOcpMwbUi6hyBTDuCq9CBe8DHHEOEaqLajVpmAELc2ksSBygTaOhiDecB5XhxzOqpmKlZSo1oihwKZ1qyHnESpBgXEHF0BFVFaSGdQBqDKf+RuAQSesRgynyWkTWPi99lH4XkQlZCruyeGtNV0lACjXMabkz0gQTh6nCWrV+aNPhkaQSYYspJJ7xaMHZTJlaLAjmMnUYtvB1mAe/S02xgr1qY1ItFUsGMlp2HKFAAI9TtgRlJAyRb02MOH8Po0jpkNUF+Ygwb8wX8pubxNzim1fh7PU69ZstTydCmSSCV5m1G4hCY6mbdLTOLhmuEu9ZKqvT0adLf05c33DyOUj8pB2tjXEOFI4I8Wuljo0Oq7jzEMR0Dfth7tbFWuirUxXY6B4NQBRvqPMq6ipmwg6Ynz64rP/wCPqlKsM9NyQByGH1NDjYaT1M7XxcOCN4NV1r87JfU4k6mudIDQsWMjad8V3iWZK1HeofEUu5VPELHSNtex1zN26QBa+BCmQzX2xRwugFqL4xYIZUvp+ViNo+kGIsD0xYOO+FWTS6sRSTVTSzkaAYYMfmbmKkCRthRXzyPRVkTlYAqjy4Crrm263IN2NjcxfHWUyhqVENM6EpRqO4ZmCnSFBkGLme0Ya+IMXnoz4ezOWreFlqqBFNNqdSJ3qKgkG4kCYIiJPpiTjeVpt+IpUS3gGmdIlTzol/BTcSuoGbbYNb4PNKiGUU2qVDDESBJMyAfIdeuJskKVIVV0K1VaU3Y6VdJIGkCATeWntvhlJNaHljcXTCv/AMOoCBAoUIgA1AWCKASD1O/vjMIeK58tULJVqFWCsCqgggopkECIvjMLYtsqviQ6sUBjoTIIIiTe9wN8H5YINQMg6pBQX6agZIsD0jGYzEJoUe5PKxARhK3AggSxmCfU/pvhglc/IRYAkCZ2N+ton7dcZjMLHfZMYUxUr0QS5Q7aha09Re+I+H5BdJoupXUDrJhiTJkT29fLrjMZh8qqDOpK4lky2WRV0UxCKBfcwBABncfeBiOnQUNpKqItN5tBvpIG0XvtjeMwyV0y0X42G5WiKlQkRpG8TPXqfMH2wXmqR02/nnjMZhmkCTfIS8ORdcarIZIjci8/49MTfEIIChD8wIINhEz9b4zGYEkuJSDfJFbXIsKLVDakxCyTJLswTSFAsLi/fyxR/iPhjnL1aOnS9E+JpJEm2l11C0iVb/4m98ZjMWw+K0SzeT3+lz/8W/Djrkw2rwqhlyAFYsGB8MFjIChQLDrviapwermqlViQhY6Um3U9VNmkG8CeXGYzEnuQek69UHNkxloRHZgSFYs0NqYkatQXY7RaIGGnAczqapTYyDvJJIO2keUWnyxmMxLIqlQzfLE2wbL0nStVWm0HRCgsSLE6Yta/n1wNT4XUqhjrcMx5jyrEhdWlgSbRYkTjeMw0IprZlkdJ/hNV+AaVQoajuxEHSdJE6Qt+kWmwBnBedr0cigpLTBVtRVSbRaehgS3/AHjMZhskVFNo2ObnJJkeX4m9JdXhUhSAcwAZYj5RNyJ3JItOIPiXhg4jRCo7UWU6gwvB2JNxIM+uMxmNHaNN8HaCuAcN/C5UU6rtVI1HWzaiBMxJXYGbRgiv/X0sJdV5iPlmxi0gETFrdcZjMOorRNycrbC6dJVCsxdmCg6AYQMR0UW3sMZnQtamQ2xHadJjt38/LGYzBq0CP2VjM8NzDVSiE1VgEGowAudiNiesx0wi+KKTUCgqTC3IUrAJgBTYFhv++MxmBCKbIZoLkV3iFemqqaZU61OhKiFoT5SwEhV5TYXwRwrimjKrpUB1JI3PykiL7AgC0nGYzBmt0Ni8ZaGtD4wc01GmWdFqKdgsqSIG86gRin53Nv4odGgMoZ1NxeRBE3vGMxmAtF5oc8B+LhRoJTKatMjVtPMSLRbGYzGYnyZ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7" descr="data:image/jpeg;base64,/9j/4AAQSkZJRgABAQAAAQABAAD/2wCEAAkGBxMTEhUUExQVFRUWGR0ZGBcYGBsYHBocHBoYHBwYGhofHCgkHBolHhwcIjEiJSkrLi4uGR8zODMsNygtLiwBCgoKDg0OGhAQGywkHyYsLCwsLCwsLCwsLCwsLCwsLCwsLCwsLCwsLCwsLCwsLCwsLCwsLCwsLCwsLCwsLCwsLP/AABEIALcBEwMBIgACEQEDEQH/xAAcAAACAgMBAQAAAAAAAAAAAAAEBQMGAAECBwj/xAA7EAACAQIEBAQEBQQCAgIDAQABAhEDIQAEEjEFIkFRE2FxgQYykaEUQrHB8CNS0eFi8QdygqIVM5IW/8QAGQEAAwEBAQAAAAAAAAAAAAAAAQIDAAQF/8QAJhEAAgICAgIDAAEFAAAAAAAAAAECEQMhEjEiQRNRYQQUcYGxwf/aAAwDAQACEQMRAD8A5y2VmJGJlyAVxvG5xLRJsI264izlJ/EF7YC/QzbS0McmvNH8viPNrHlfEuQpAEG8kdTibNZcODNsZsn6KxxHNaAsYjp5rUN8E8W4ZygXicBfhiqyJwrTsCivY74LSJBuev6RgZuHMau5gnDfgNCFVepF/wBcH1KYVhO2+GcbKRpCz8GEKjGVl3nBWYYs4gWvgrJcKM66nUzGEklFDwuUujfwizLUa1iN/fEvG8qfF1TY/bE9WsEUxbHdBBVXvhflbVJFfiSdtk2XrqqgY5phXN8LkpkOb2HTE+Wr3JG2J37K8dUMlRUkiMV/O5ws5WIwW0vJDH2wGoBbS2564KjexHp0DcMQjWT1Nvph1SzehDOIMvQ0LH39cSCkWHlhMiZTDQMcxqvF8dX0k7dB+5xtsvoMnbE1PKtU8l7/AOMUjBiSmkbypGnTufLE9NEUSxkjp2xDmWFJdNMST1/yf2wFk0ZpJFziqiokZScgt81/1iJsxbYYjoC1ziStXQDvgNgRzTDQTPTC0V6gBU7d8EGo522x1lMrqaGONegt0LMnlX8UFuYdLYeZPKMKhF4P0xFXqimxjZemDcpxUMBG4xuxk20D53JEEXj+WxJRywWC2xwVXyjA62NjeD/3hXnM+WaLBVxkqFcrGeZyqRKmZ/LhXSoaWhhHYW+2BsvneYm8jbBNPNmdTLPaP3w2rArQQB0XfviesQiieZuuJKNRXE/L52wo4tmQSQplthHXGYkZpugwVQb7YzCpKtUC4jyxmJ2W5AmWf+mp6k/phjSywb5jgSlTCQvVZJPqdsEUiWa22KslCVLZHUhGtgxqwaRjrNZSRYbYG8OASD/jAjF9AlKN2dUqCtE7YjzOQDEBIjC+lXZpGwww4dkXZpDQo6f5w0nx7IKVukTgFWMECBiLKHUSXMn+bYMq8M+aCZPXEFHhopwFBZj5Sf8AQwOaaOhY2nsmoA6trDBqa3a/yjCyrlKiyz1EpjoC3rjjh3xDTQFGqoYtIO/2wkscntFIzjHVjDN0xNu+GXAl0zJmRhPTzqOwVCD1MHYT1PTDnKiGEXEdLj64V8k1obxaexVn84EZyFMYX5LiiE6Q32OHvFqJJ+WR3jC58gg5lSTt6e2ByV7Q3S0zrxl3QyR0xDQz5JnRt1xMlFFMsdIO/wDoY2BTQyhBB69MVivwi3XsMzdfVTDHlHpiLJZosIVfeb44pVqLIULgkna/kcd0s3SRdKGPMKST9sHhfoXm10HqOrmR2whz/GmJKICAtj0PsMFZnP0dJDVGB7lSIntOI8jmcs8ANrcC5i8dJGB/gCdvZDk804Hyl/Lf6jocSChUY60kT8yncenfBlJaaEkS999oHpOGOWoFnkqRAkHpNsLyd9FXVdldq0GkqJv2GOsnkCoJYkxvOG+ezIT5So78pY+e2xwP4rkzLBYg8t48gbEYNSQrkmR0szTizqB5Kxn0JWDjKnh7uxW8BiQFJ6QYgT0k+W+JTl6ZJJFpGxYCR1Kzv6WxOyI8hlBBMm38nYHbBf6LoW5jLfN3iYaNu/p57YgyuRNN1n5Zv5YeotMhVKghdugHkMSVGpdljbf7b4NGUqBuLZxQI1Wj+Xwnr5lFAGmfr/jDPM8OQry85F1Xr6Dviv1Mw2ooabFv+SxjVsMTt9R5qara7CJ9sGUUNTTIibYP4PlvDVdYXUx6YKemvjDt0GJ5J06Fc/oWcdoeFS0r/vHPCMqhCsJkbzgb4ozOp4BMj7YZ8HyxWiCTLHrhHPxX6K/GH9wbMZk6jyA41jp80oMG/njMU19jJgWXpTVuNyScF1svp+UgbYloaSRp7Yh4lWVReZnDMSb9En4m8D64qnxfmXprNImPzL39MWRKSxq1QD2wg+NKQ8JgDvBvh8c96Irel0U7hvHWUiCZ6I3fsDj0r4Y4xTq02jlcHmU2I9u2PG6ddg+mAQTf17+uPRvhDhbtW8UE6QOaRbyE9Rtv2w04qXZVeO0Xouum5kxIHf1xy+dAWVYQR0HvHnbrhfxh6kHwpEBm27ETPtMD0xXeJ1av4cggyyPI2NtgOpgAn/5DAikugtyfZXPjvjrVKmlXIRAdjdj0E+mKbSeoTIJUAT/2euDuJICinV8oJNhefzHzwNlKZYEn5ZtFp7n0w9g9Fq+E82w3Lk9IbT+xxd6OfDyVrFI21KfuQSD7gYofAHVdXLMADvF++Gz5j+1ubaGuSP0wzdi0WwVM0DpNc6WmGQah7qJgeZGF9TjlRTpqMxjc6FANumocw+kYUZd2MMHMqZ0ObRcGOn279sMaPE8vGnSFndVaVm+wmx848sLJpDInqUPE6C/ykEKD1tDXHtInbrjWUydcN8rn+5C5JG94G/p1xvKZgRFNCQTNxY9JM7W7YYU8q0AzpH/szR5XO2ApMNEAyraZTTHa4ffoGBDY3msuoCsCqMDtEA3EghdyN7iQDjirVc2mRsDdvtsD3viClQIYkwDN2DE6ugtB2wrbYyoOrVqaAlipAA5WBYSdijHoV6E9PbE6ZqoygpQLiJUgqBMdIm/lY4CpqCmltHPykD5WEyDDCxG9tr4KRhTGkCE7Dln0jfC0awhXNUKXRkgGechgYBFhAiZ+gwWMzopBFN7AAknp1Y3J8zhGudXVqYnS0qq7bec+Yvg0sohTBabAT8sfr6YPSB2b8C5Zna39okT3J/1iX8Q8kMRtuBI7XH+MC5rNBRsBAsZgbdI3xHkiSdTsQDeAfLc4VtDJMMEgXNifygicSU68NBvaw/lgMQ/iDpi58zcj1x3QzQWwDFv+IkdN49uuB2EPNYW1FR2Wbn6CMT69QGlhTO2w/fCxswYu9jvYGPXEoqMLfNsbAW9IFvphhWGR0b5o3Fvcf62wM76vmk7jztefLGPVNpEkX/3PfENbNiFAt1v1F7fS2C6ejLRKrKWEggoJUTYi3XvjKGaDMGNvLC3J5kVO8idoPQkR36j1wTRpgsQ0g9jb3xz5Me+Qj7F3EqQd2PmMOK2Z8KkAL2wiztYrXibWwRUqeK2kYjTbSBklVI1JN43xmJFKrylrjGYtxgNxN5csjSBaccmm1eppNhuT+2GNRl0kwTgXJZgGIsTbDOWxvGXZDUQpaQQp2jEHxTkfETbphhm6IWATY3MYHqVy4ZbggWm3TDxkkQ8keZZHheuvTQqbtpIAvv2m9v0x7IcjpGilARQFAiTF7k2nvilU8kadanV0klXDSDeAbx7Yvvw/n0rq3hhgA0FWEEef07dMdDSfQbFWb4e8G8TbvbYmCYvafIGLxhPWV6ZuDEkXHLvcg9BpCi3cjFyzuXF99jceZJ/ntijcU41R1hXqIvQSLEfXoZ+mFaGTKz8VcH0lqtPSafzaVOxIvC9Ae3TFe4VlyrODv+UbeeLxW4vShobWo3JO4jttHl54q+VrLLhUEapVzOx6W7dPKMZBuw3hvIpsQSJP7C95xM2Y5tPe1zNptf07YhkspKiT5FgDgZUdWVxY9pk+ZPYdsFPZqHlDmjUVI2269iZEWPbrh1w7KAEk6Sx8xpAmLYScNzIEMStvp/PTDXJ5uo5tAEddrdhuRhZfQUMRViyCehgmB7+mJXzAYjnJAO0SB5X3/wB4DqwEmzLv2E9bdT5DEFUAAhQQ5MCQAAsSZAwEYJzTlAdIBJsIAUSbAG8+pwPk8mweSGsLwJHoTFh6Yky9JnO40LdpMHp2M+2O0rhmZQbCOkyT1jyxmFEoCrqjabm0+vkBYed8c1jpWGkQ3LfflmfpA9ccZjw9Mx/UJkMSdj0jb7TgTN5rlgkWJDG19xhQ0TZSvzBAdJj+20/7xpnXSHIg3K7gAgm/nOANJGpjGokAX6AX+4x3WZGgauVQbCdrEC9yb4FhMoZoBQWOowXi/MR2G5J6DHeVqaqhZgYEwpPp82AHramLqIt809Ohny8sFZPhoqAkFtK7gNE+YJ3wjHQ4oVqhgVDZtoP3264no6UazGevUfTpgIVNVoIAjmJ0t7CIjBNFZIkH3gMT0tO3vgxAwwVUldQ09eYxYz5fuMSvU0iL6d1JIHsDcMMCpmVWxErcSbEfW4+uFnEM7BKreSZUjm7G5EE+R9sNTFN8VzsGRqmYsI9gb3+m2F1bjJiT5EEdCO/cH98L67uAQplQOdOo8+4ttgA1QQzIbH5htINpjofbDUAs/D+JgMEUwCSfUzJHoJH1w/dvFAcWaJn22PnjzvKjn1A2A+hgggeWPTeAUA1MEiOw6j+fuMFUBoquYdjVaReMJKvFK9OsFSfK2LvxHh4erO0i9o6Dthjwzg1HxFJCtpFj/nEOCTBTlJMVZLK6kVmJ1EXsMZhvnOE1tbeHVVUmwiYxmE/wHg/shqZxAunfAS1QiNywZ3OOs3lwmnTINvPBuXo6ifFUkKJMfQYHI6nDeweixfTMGe+J+L03kQtjjVLJGooOqCDM7ddsFpxTleF1Mvyz2wjysZ4YsRLmBqg2H5upXFq+DeFGjl+YklmdhO4QtKqbdBGF3CslTqBeSJbXUNybGw+uLJXzoUhQb9hH/WO3C2o2+zjzpcqQt41TkaCQJmCYtvEnyN/bHkfxLkayVKlNUK1CNchh/cN7GVjVtFyMew5oBx18uh/kdCOg88VLM8J11FdyF0AiRqupDTECBAg99sXJJ0ea5LhtRsu7MCzTG1lI8xHriyZLgy+GAbgLYbdBY979MN+M5lKA09B0B37TbAvBKuqk0ahBYiwgRMXJF59IjCuhlZoZQaeklZgwItssEfftivMml946zvMgT07zaOuH1TMQzqdU/NOqJ87Wj19jhCK0sbXJ2Jjp088CKC3Y3yagKwZjJNgo6djgjJJTEayVkydNo9Sf8YVAExAN/oIi04lyFmBNwdrzabzBwswoeFg7ABTpAO0yfr+uOK3IokxqPy+U2HW/U+WOatdZHKFprZoI9hJN8Zla7FgV0gm2rcKP7QCJkdThBjmoZACrpWQW9rgbWn9sbqVdKlFiWOpiASZiSJ79MdZhtIeSCCNTXnuAY64VvWhSSCCbjVY36x172xjUFeKDqg2B6jc7XPX0xJ+FSAxk9QP3xDlaegBmKksI6/btPlialRMwoa9xJMR5W/fACBZ8EAjod9j5mDiGo4ho3sxHYBYN+5iPphlUy6heeTaYAjad74BqOx/IAu8AjUY/m2MYiyhkSIBuSDM2uBttbrhxlB4qjUABFiAR3jYnm+uE7G2gKyxA06gAY6zNzvhplaYZoZ1AQ/JJvtYt7/bCNDWHpV1WgwNjaY7yYx3WzIVeYll/9gIPlCgz74gr56knLp+wge4jA44shMmSdusf48sOhQrM1xplCBMXBBNjO/8AkzvhNnajsIY2OxMiDO0gcvljOI5pXErq1jcE7377++Fr1i0q0qTY80T2sdj6HDinNWuyj82pTpOrqt+vUf4wAjDxLddx9JgepnBeZSABImIUzYeR8sDZLnaDGoEC4iwJBPnYdMB6Ch8UVaJBW5HKOnmPI2xd+A09GV6ksTE+cn94xQuMEARN7GI6gf4OL7l6+mlQBNgtx19f53wiewyWjXFKjqocCSLR7m+Ovh4VAr1qpAUSf55YKGcptKNRR5tu1/4ZxHxfilKmug0VemFnTqZY9+owf0nyr+5BV+KqRJgDGYhyVXKOit+C3E//ALCf3xmAPwEZ4nUJ5YYxyz1PT3w+4Lmavhu9RdMwL2O3btOAcjSRFYQATAUkcw8wOk98ENqVY1MWZh72ELfbHPJ6o7YR3YTTkXBPngzKZakVs5k7/wCMKwJdUYdJgSP+8EcZ4jSoUGqNChLjoSe2FXdUGcVVk+dzhpUyi9YZmAJPURbYf5wmyueLVF/KIO51Fuk3Fp2xU6fxezU2rI7aVnVpEevSxvPvhhwr4iNam9YksbBtYhlIEgid+n1nHeqqjhaL1lOK6lh9IMdCOnQz6ffCviGaCMz6LcwIWNQawnt73iZsN6VxD4kFClBMuSWHlI6R74YcO4nVeiRXKzA0VSswYjmgz8pHaQN7YddE2iTiGSatITYRMtsbRYXB9wDuMSZWgUpFSGtMgbgkSpFt9p3N/XAWZ44qJpddLAi6mCTO6kgxEwQdwQQbTibJcUFancnWo5W/uX+1vKe217SMAwtz+Zh1/KYkHcHvZbET0scKKLamJ5bdZAvHc/ocOeL5b+iXkKwPUXJvYG4brtGFHDypNQXiA3b1tvG+2MnowbltRJ2I7gi3eP8AWJARrhS0R+Xb2OOBTIEawTExIsPY/b74IquIWwBH5trbgHucI2Mhll6YfYAAEQILX6kxicACSrFgDFzBE9+w9MCZaoqrzFekQNr7XH74hzL3LDbqSDBt7j64VBsncyQhaFNyBJ1HpzSNoxDVqS0gRpG0gmNpPb79cQmuSbKEMcxPyx6A3+mI0UKQSA/Y9vS/Xtg0Gw8Zk30lQJEmLepU9x1jBCqNQErpi8W95kiPTAOqJ7R6fY4jTjAAst+14m9v/wCcGhQ96QIIC1Dfo/L79BhLUzWk2ZdvlAuAN7/ycQZviRJ/KAbyBaPa/fCZ6kiCOouogT0Mm/6YVrY6Y0bigOrwzJaTERG3ysTExJi+DeC1IUydczcgRbqOw/xhMtchQNBAMgkkNJ8iR7yMSZCswRwx5gDF/mm49do98ZIzLE+VEGBcRJBHWPKfpgQ0hqncjdiZH0i+OfxIZS14nljeCFI+8/TEruCBG/UTue/ob/bGoFmMhKkTc7Xkegm4wK683MpAYRuI8j5/bBQFzJg+fSPvGNlqZXRUDKf0HlP5ZwxhLnE0D55Ub3sPeJGJ+FVQaikkH97Dtv8A4PTEGfpNqYITpPUwP598d5HKQeZusWv/AD2wsgxGq0SaqdgxknsJ0r6zAxcuFzWqmbKi83qYYA+cRimUKD1a1JEIAILSZvB09rxzN/8AHF0+EabK7LbSxJPMCSZMyJ9sK6SGSbJXrNTB0oSxmD0IB/zhbxTLPmFRgdACkNeMWihqOYeowHhBTM9FWYjE2XytHNUyGAdTbb5fIYRIyVMpmSyRVFUHUALEbH743i2tlEpnQpXSthb/AHjMDk/oT5p/Qiy6tJIRVD8pJOokTJOrYH0w2y9Km4KsyvJDGDBBHphXSrSkKLCwJEWjfCupkvDqLUDuGIMhVMR1v2xPK1HrZyxz5W6RZuItFdWUQxsDFgO374j41wjx0C8rQZ0tsTBsT0md+mAK1WsEp1J1BWuD80De/mMPeH8WWDy3IDKptfA3qSOz5ZxfCTPM+INToKUeiMshtoMlexM7NO3sMVj4k+KVamKNBURZk6Rpk7Tv1EY9t4ylLNIaLUwyXDFrRJmx6Gced57/AMQh6n9GvoH9rLMb7GdoxeP8hN0yrwa0eYmuCdTEs3mf5bD5fiOacQshYAMme/ocFcX/APHVeiGIOvSSLDTtPc22+4xV24e6TrF16Yqsil0QeOS7GeWzbVgFkwP7jJue/bp/nD7h3EaWXCk6qhO9rKJ7mAf9YpdWqWJIA7GDY+045MCDMGO98NYKPSc7UNZG8OPDJnTIABmdQv8Ap3wnpVdNU6WggAEX+xMAj1xTlzjnZj6Ake8YY/D3/wCyWMz31Yy0AuNM1Re6j+5hAIPRT0Hp9sMmEjUCrMBsFtMb3JvvecCU6lM6QzgxsvKwnpHWffHdMhPlB3+YX+xwAk2QRdmXUTcyQSO1u3pjvPUo5lJGyzuL3uNzbEOUqS0ahO14HX7jBOezWnlab/bcR/qMGqAD6yDN4uL3jyVj0HY4iUXMljEzIgD9R9NsSUqwKXOkExBFgeo7eYOBM7mDTsFJEGOsNtMA9f8AGME64hXmwIIjuLGJkHoek4X0q5nmBgkg9dyBJ7wP1xsU9SyIBixEddjAEjsbDAdIEmNz+ZfTeO/0waAT1E0gxf1MRfpG2A61Rh0KC0mSZ/T1wW/S8GIggiZjr1HqLYXZh3BgiehvtN5JtPpYb4V9hRKlZgd4B9oPUR+/njoZgI3MYgesgSYv54gpUzsQekANqMdIEW8sb4iF0KwDBZupjfuexv7wMFBYxyWckhpFxt0EhYvtIJtjf4sqCL/NYnsQAOu2FdFCAFDDaAfQLHtbEtR4Nug6j3K+fWMZiofVM0HAiC3qJ8x5n1xLTy+scxKCNpk+xEH28sKskWYAhlUkx8g285wSToHO09tlPsYJ++ANQRmKFPTHiE9tx+n+MFfD+RZnChpAOonciCNh1wuTO0xYG/TUdXQXM4b8H4joJPQwCQCI89ojAltBi6ey3UeAroRqbc6SZ2kFgSuk+Y/XE/CaASpCrdgbxFz595wx4ZWFVFamIqARY73tJ7+d8RZbMuw/qLSp1JMFBMnoWkR745rltFnGNr0T5Skxp1cvqHi6I0m5E7+tu3fAXCKhp5d4eQtSGJQqyzaCDuBPe2GWVD1EWpWULXUFSRAk3EhgTaIxF+LVGXxJQqCNTGRU1ATrAAm8cw7DGuzOKivIJ/GhOXwdcfmkX89jjMcivFqZ1LuDyXm5++MwBOESkZXib0aieIRUOmXpjpNvqLes4a5rPlqh5NKJJnbcC0+vTvhNmeF0SQXqCm53YGAWm1z+W32wl/E1xVrUXqK6A6lNrqZbxL3iCMXUIrZycm1xQ8z/AMU0xURPmcfMoPcDfzkYbZGq1Tw2pASW0hQNRsJJN9hscUEUKaupf+u0wGGlLGyyQebF64IjKFIBplVYnmG03Ft5MYhk7316OnFFJer9+yw8N4dokVdQJO02heaQe3njHyXiEVIM2IUE7mR+p+mE2Z4nWqCAQuozUbrEGFXsBb1wVw+qyVKOToNVdlEtVa8CGEknt+pGJNejox5IytxHeT4akkMniuTzsfkn/qO+K58XfB2Vq8qKdcxFNdie8Cw637YteY4iE/p0h35rAG247mcLmqCjTpspYmq41GCTMgsSBe8b9AB0xS+PQab2zwfivwtUoajHKPzRYX/N39cVqvQH90/zpj6V4rl0djSqKIYkKekFhAPQja2Klx7/AMcU4fnAO6wLTPy9LHFY5l7Jzx/R4cog2w1yrQNSGYvPbDPjPwvVpGysZMbEn6QYHnhVlKZQ94tuR7bYspJ9EHFof8N4m9TlAP0/TrPvhxTrMLsCD3/gvhUqLEjUCdh8tvLHVZptLjqJ2nbcdcHsUMzOcEctzPe+IMvnGeZJmRfcjvbqP4MLawMkayp8xI9TsfucYjEkDZxsQd/KMMzIfrVlabsZkbjYkEgT2JBtG9vLC6rnRBCvMRpJmY7ecW8/pgSpxHXlQgJEEhhaRcsp9LEeUDCtGY31DUdiDvHWI+aBtgII0XMb73vO/r5nzFok401e4J+u4mLMr+XtbAqZgm56XkmOnXv6jBNGhrshSWPeJb+1gbB+oJg+uCzEyVCTDAW2MTtsY8vaJ64iorqYhGUzBhybiTAESdx/vBVOk9JS1RBU1AhCDzBiSLgXiZUz79cE5agtNvFqlYF9KgLeCWI9f53wthoHy1A0w1SooWQ0ITMQYJkxtFsJgTUdpELMkT226b4Y8UrGs4OyCYA9TH1H7YjFPSJsO3Qz398Cw0C5ydUTcDbtsY/1iWlWDTrBDTv2/g/fDXgfAXYCoymGMCQZPf1wf8TcEWkupbkafvv9sIpbGddCF9aDtBi238ODsvlNUM4gEdyLg3uPXBFCnNMzcmPtgGsWp3BYADbve8/w7jFBBgmhRanT236n3ON/iCBsfrPtIxFw/MpYsLkWAuADYGMR1swnQddhbGSAyx/C/GDTr0kVnUO20ypsek+uLrxLSrlnqVSNylMcvW5v9seW8MzFOnXpOZOkzym8QRGm077G4gxj0wKlSmpWUqMBpY/mImAb36WwmXTtDRaocqxakPA0kgElLLUiTt/yt139sVj8MmcBVnam6A/1NMGxP9OqkxqtIM3FsNc6FqMjMsMo3BupBg6dmABGwJ9MRZnLmsruoUVPkzAIBWqhDBaoIutRZ37T5YglqyslGT4s4HDO1VFHZjB9x0ON44yvH8tlkFDMuxrIOcrS1CTccwFzBE+c43gfIvsb4vwqAoUM5TIkZdn5aRYzzySVW8xP1jC/MZiquZQIaXjLFBgVDALEzG82/THoi/DmQFUf0ApQtoBZ+diYOhJ5wLkm14tig/EVNaGcVKGk+HBJXmN7wSd/PDxk6aI/06jJOL0hlwX4aSpUWrmKS0nHRCwDQbHRsOl8XriQGkCnGhuVzHMIuQt4Eg74rNDif4ipRMks3Jo+WCTH064s/FclpVoVn0dpJ0wRPmZ5vTELk3s641VPQvbJf1AyQUUXCkE9ZBvg13KDUlRl3Vl1QJOzR1tbChNdMCxErJMT83SdrCLeeD8oTUUFmAUwLkAsTKwp88Jv0N8UPoMy1NqctUYMNI0Ko5gB739ca/EoroBJBlb2i1jM7dI7jBlBNzrhYAKgcwIFzP74HziU1vIMczMevl/O2M5sTlFWjvMoWroG0xAaL/lGr2/688RcUzK+NLXUQqjfsCTHQW88DtmDU5RIYghWBkqZZeaNjEY6ylZ9BYFzUMK0iBMbi1gT1HfGTsaLSSZ3xDhqEuHJ0zEfl6wSegMYpHxF8G0nJamoT3sB3JHl1xZM/wAWqIlIpOuvVVXmDAQkOCfODfznrhnTzOlzKrpllCg6TCtp+U/NYdO4w6k1tCJRkqkzxjJ02AZY1FD7xJifpiHMZkyQRHl/obYf/FyeDmK2kQtTnEDoRt7GcVPLZWtUP9OlUqmJ5KbuY7iF23v5Y9BStJnG4tNo7q1RG5+xjy/3gKtmYi0x12YehwRUytemQtSlWRmsoemylj2XUBJ/zg0fCeaatlkYQcyniqPzBBbmEcp8vPG5JGUWLUzy1J1rzbFgBzdiwkSdrjrgVMqSdKgtN0KTMrcjT0YC+nytj0Y/BIptF5A2P5jckKbXEHoZgYIynw1SJLABZ0kSdJDhhGvoAb38sS+VFViZ57ki7G8Fr6TpjV3kR+xwZWoq1NhpUFQRYEMI0kAkHe/L5Rh7naQavogKrE7CBI2g+ttXtfAfgMGpoZILkamEQOgLG3uR0O+2A8ljxwMjrZyqyIFUudIUuepUEXPTmne5OBanB6rVCzkMzAMOvQcsdGjY3Hri+/DvDhTQsyl6bEI4QX0kytQBQNutzc9IwPxvKhKwVA0WKEiJBg2Fp32GJubRRYl0IMhkxTASJI3Jv6+9owz4fwbU4eqOUmRYleW0SNj62scWLJ5dEl+VnLaQLXJ7jpF5npjvP5KmshmECD3IJEMCBfR1tcT12xnJgjBJj7gOSapltDIAqtKwBqVgQZI6jcYR/EuRosuhqdUVHsGXUyRJA1Em0+QtOKpnuKZnLMI1eENJGkydUEH6reRv9sXXg/xS2ZDUimqoh3J0llgEStgTeJ8u+ET6Y0oK3R5/l6LozU6gMqY/x6g4X8RN4APNP/12/b3xYuNVCld9SlbCAd4BIEX2tisZirFzEi/6DHWujka2KkNQsFFyTED+eRwzoh3EQTNoEkki0R36Y6+E+Evmc0QkkU4ax6kx+v649B//AM7Tp6nZ+dqgYFhYz4dh0B1BxffyxlKmCWo2V5/hj+hS0rVqV3HiFQhCogBbS2oDngryyDIPcYufAVc0UemwAnVFRSNQ2i5JVuoPbE+XzAog+JrZi4UhdgRyqbGw0kCe3fEtNaKHXCmsUWmKrHxCFMxpJ3jVBOIzladgxyWn/v8A4SeEXAd0YKBEtJkNcSesGb+Ywj4L4tCsQayNSaeU2MdNDE8xBjl+5w2XMUkqqNYZFEnUxgMDAMCABPLfy7418SVqdCgKy0i2oMCdIj8xg9FmAJIjzwsItrY2Wau47oP8ek12VdXWzdLf2YzCjKfEgVFApKQAL6x29N8aw3AH9UHHNU4VQSZUOQJHzNqZ/wD6qI2OoyDir8Z0vXKvTAamFUVAAAVmRYKBeSTAw9VKfKWQsKbAhhUUAz5jcEbj9cTrk6AmomXLByZ1GYItcT5E9drYjjmk9lp5opVEl+GKNGiskKG3B3g3EA+fTDZqyo1Qbk81QgnebDywLQzVMAf0QgQSIKkiNotfpfzGO89nKIpEgqgLyxIibxpPYx+mDOX0gY83K7NcUybh/wCnKiqs/Ns9rAbEQQYxDlgyGHplqf8Afpvvsexk9u+F/EM+RTQO50qdQI6qYI0mbwQLHpgvNcXPhUqtZdAenrYiSp5gsWuGMg2nElT2UTTdIlzWaKJMCnfTJMgzAGkajBMRB7YT1uKqtfQlVG0CKikgkddQ6gyLEWjfBHE6dYaEpLSZmY+L+aOW9NBMlwDcnbFCzWarrXOqiEzA5Q8ASoIuP+Mdb+2DxAri6e0eicIzquC4U6pKKb/NuT6+fliPiWZURTTcWcg2sNh6nBvwpSZ8rR1QTBJI2nUTv6YEbImnWqSbEKF7SdR/bCOFR0LlT4qKBsmjVNYka1HiKdzK8pGmbmIMf8ffEqPVXwzXZbAs1kKM02JYgwQegvcDCvLGq1eoDSPhooGq/MGZJUQeo1XG0Xw6qZjVVpIyalalGgX0nUQsGBaAL7m2GU2o8Vob+PhVc5lU+MsgM1Uy9RCQraqdVgtk0EFmAjYcxvImOmBs3x8lhwzI0mpUgNKMG5rqx1P2Gohid995AxaeMZeoVISmWJIjS+hpZochjyjeb2wpzPwXQR/GZswgWGhnTU12JpkAEWAAUhjqv5E2hK41IrKNPkgDIfGiUVpLTqwjO6K9cu4KLIbMV45wWYFFUQFF4thpwDO0sxXf8MPHqrR8Fs0FFKioUgoqJJIUXHciLNE4pudcu80MpRprFmzLKzATNqchA0knUwYmTJ6Yunwic89RfFFM0lklkKKj2IA5Zgz2AFsPKNInGSbJuP0K2lNXh1GRtTaDAVRcsQRylgDO2+BM9WrIwo10QOzL1uRHzagbr7d74zNZSkK7kCplqrJynUWDuzfMGmAwIMQxB13jbDfIAZvLnxQ1R8qbPpCuy6flgRziR23G2J9or1QtyrUq7rRKg6mQGYPhrTD6yDMapgWMxe+Nce4IMsT4VMMKljr5i6gBgskwDI9LdMWjhVKggXMg1Ydol4/N0I6BSCL4XMtR2HiCkaYqBqQYEMLdYlZMeXzeWF20FOmU6hxAox8JmZyZWUUQIllaRcgTJFzhll6jOC7FNSoVQIoA09RLSTcbzhXm+FtSZxuVqPUBU9W06f1P188QqxomEuhvoMMJj5Wt23vF8ZtpDJKW0XAcJKU6jkgVGstRWIuSYbQAZIgWIi0YXV0q+IaThWdgCzEsASFGnwyN5G7dCMOafElaivI6EjcsKTG9us6J/TrgHMcROtg6gANpH5hIAbUqkecSvWbDDtaIR7piDiND+nLbAgat5IlgI6kGxt1xW+OcR/DVUrUHdGZWBAMkNcNPvHe0YvOUZKyLs9RgWKso2DGIuAJtedjgLj/D6KItRqah5Ii+8COpvC/bBhGx5ySK5ns/WqFalY66rKuubdOwt3xWq1UliFEm/vEHD/j6aC7uwQBjTW92ZbORf5VmCe5Awq+Hsk2YzBVCIUFmuBqUAahewbf1x1Kjiu3ZePgegMrRXUINW8kRMgACe5gRMXBw+zdZJQTqBAfRLczaoaL3OxjDBahoqi6Aw0rMlYQGRr806d8V7Lcc0yzmkxDgoqlpFNh8wMQZXaTbT54jbu/0XPxkkc8S474ZNOlrZ2K206WAFx4haRygAABRYjtiq5mpWyR8Zq3PEhSwqCqnKNK7W0EifI4D+Js0XepA5XYlQLmBsS3cADrtOE3FeCV6dOm1RTodVNM7hBUJI2Nhv32xlt2QjB+yw5D4gqZlsxUDtTVp0UqYEESsLUJO1hJHMZMWMYOocZdg61a1XQ4/prUeSAi6CGReVhcxF++AOG5P+goDaAdLa2OlQrCNJaN9/S2OqHwyuY8NialLWy02JWSpAIFTVqAKwIncwZG2HcVRWFptLQfwnhdZqSmjVoinfSCwkQxBB85nGY6zPwvTR2XUpAJg69NjcW6GMZheQ3xnY43pqO9fUYUClPyqQCecgWbobXtGH/B+KaitM1QXdCQqMIWCIXUIkiBBjYnFRzefpVCpUrTBm7bACRe23l6dsQ8G4pV0CykEjS21idj5iAB0xyV7EV9np9J64BVijbAlrjT1g2NrC84IqksuoMb+dwLWMbjywBk+PKwVigB0jUkDaY1SPY77zjjO8MSqFFN6isCTyuwtfYkd7xtfB5JsyftMSZzgubpqpQ+NT8TWdLhGgkDSFbcxOxMnpibKZ1s1k0p1alhXUGVChUR1qOI32ER9sMz8NiFJzdaiCCNNyvqwgDsbnCTiOSpqzOlcEKpLlELUw1gbAllkX/N6Ypx2Ww3F2wnL/ENFmoTUCg5vN1SZ+VWpsV1drv8AbDbNVadVnGkVjSLqhBBBImUP/qAPoZxVcp/4wcq1SrXR9Rh9JiaWmSRqAKvqEXBswPcYtOU4aKeYpaAKdDwPC0gqWIluW25OqNX/AB88Ca47OrE+V6LD8J1dWUpFRAKi3Swg27nfE3G8wlGi1ZjAUSSBO9pjEnDag8MKggAREQfLy98ccUyVKpT01ULKTGkkwSNtvPAvQrjbK3wJKCVK1dAgaotN3UNzhWk6np/km53vBtifK6jNUFTUYTTliQU6zEAMCCATsAO+HIzVMLsRfTp+veYE9sR0agAOpQqzyhI0g9RJJt7AYVqi0OqJMvXQB+YDTBISAbRcne5t1x5H8ZcXq5iq01HCb6QSB1iw7Tj0Di+d8TLvGtVDSCjwwK3mTbfpG2PKfiLMuyGpF35W/wDYRMesg++On+NFPyZz/wAi14g3w4rmoyilRrlxHh1V1gwdStuNJHeQIJmce2cPzx/DVHaoogQWoK3hryzypUYqyx/YI3748U/8f8NzOYzIWkai0yCKzIUBVL8sMdiRt1vj2+lkaYRqVRhUDSQKjcx+UDSLKqiAAoFr3knBzT3QMMfGwTiWV/E0/DRlp1JD042cFZPJup+YR3AOEHAc/Uy+hgH8MvUZwo56hRih1Ai1MQAFF5BwdT4XSWv4mpg+qaWgqsGbLJMmUhtPYEHph/xzIUyorinrJgwogyTBPkLlvUDHK7TsvzSfF9AGfZg3gwPw1RtetnIu5lKemOVfU9sHZlwAiqxUW2aBb2379/LA3EKCvRV9LaqepApFyHsFMHvsQcIM7l8w3hOqNykAgkSoZoYmTAgXkQbR5YZOpDSj4jHjDUyiBn/qLA1SJJjqQtwY8vbCmkUpk5nMjRSggbkahswGkwLbGLnBOYTMEnnWkQCNUqY3lkcrBaNNx9MV7K5haRH4jMtm+XkBV2QXlgVtqPdpO22GlJJixjJrRbaOcpMwbUi6hyBTDuCq9CBe8DHHEOEaqLajVpmAELc2ksSBygTaOhiDecB5XhxzOqpmKlZSo1oihwKZ1qyHnESpBgXEHF0BFVFaSGdQBqDKf+RuAQSesRgynyWkTWPi99lH4XkQlZCruyeGtNV0lACjXMabkz0gQTh6nCWrV+aNPhkaQSYYspJJ7xaMHZTJlaLAjmMnUYtvB1mAe/S02xgr1qY1ItFUsGMlp2HKFAAI9TtgRlJAyRb02MOH8Po0jpkNUF+Ygwb8wX8pubxNzim1fh7PU69ZstTydCmSSCV5m1G4hCY6mbdLTOLhmuEu9ZKqvT0adLf05c33DyOUj8pB2tjXEOFI4I8Wuljo0Oq7jzEMR0Dfth7tbFWuirUxXY6B4NQBRvqPMq6ipmwg6Ynz64rP/wCPqlKsM9NyQByGH1NDjYaT1M7XxcOCN4NV1r87JfU4k6mudIDQsWMjad8V3iWZK1HeofEUu5VPELHSNtex1zN26QBa+BCmQzX2xRwugFqL4xYIZUvp+ViNo+kGIsD0xYOO+FWTS6sRSTVTSzkaAYYMfmbmKkCRthRXzyPRVkTlYAqjy4Crrm263IN2NjcxfHWUyhqVENM6EpRqO4ZmCnSFBkGLme0Ya+IMXnoz4ezOWreFlqqBFNNqdSJ3qKgkG4kCYIiJPpiTjeVpt+IpUS3gGmdIlTzol/BTcSuoGbbYNb4PNKiGUU2qVDDESBJMyAfIdeuJskKVIVV0K1VaU3Y6VdJIGkCATeWntvhlJNaHljcXTCv/AMOoCBAoUIgA1AWCKASD1O/vjMIeK58tULJVqFWCsCqgggopkECIvjMLYtsqviQ6sUBjoTIIIiTe9wN8H5YINQMg6pBQX6agZIsD0jGYzEJoUe5PKxARhK3AggSxmCfU/pvhglc/IRYAkCZ2N+ton7dcZjMLHfZMYUxUr0QS5Q7aha09Re+I+H5BdJoupXUDrJhiTJkT29fLrjMZh8qqDOpK4lky2WRV0UxCKBfcwBABncfeBiOnQUNpKqItN5tBvpIG0XvtjeMwyV0y0X42G5WiKlQkRpG8TPXqfMH2wXmqR02/nnjMZhmkCTfIS8ORdcarIZIjci8/49MTfEIIChD8wIINhEz9b4zGYEkuJSDfJFbXIsKLVDakxCyTJLswTSFAsLi/fyxR/iPhjnL1aOnS9E+JpJEm2l11C0iVb/4m98ZjMWw+K0SzeT3+lz/8W/Djrkw2rwqhlyAFYsGB8MFjIChQLDrviapwermqlViQhY6Um3U9VNmkG8CeXGYzEnuQek69UHNkxloRHZgSFYs0NqYkatQXY7RaIGGnAczqapTYyDvJJIO2keUWnyxmMxLIqlQzfLE2wbL0nStVWm0HRCgsSLE6Yta/n1wNT4XUqhjrcMx5jyrEhdWlgSbRYkTjeMw0IprZlkdJ/hNV+AaVQoajuxEHSdJE6Qt+kWmwBnBedr0cigpLTBVtRVSbRaehgS3/AHjMZhskVFNo2ObnJJkeX4m9JdXhUhSAcwAZYj5RNyJ3JItOIPiXhg4jRCo7UWU6gwvB2JNxIM+uMxmNHaNN8HaCuAcN/C5UU6rtVI1HWzaiBMxJXYGbRgiv/X0sJdV5iPlmxi0gETFrdcZjMOorRNycrbC6dJVCsxdmCg6AYQMR0UW3sMZnQtamQ2xHadJjt38/LGYzBq0CP2VjM8NzDVSiE1VgEGowAudiNiesx0wi+KKTUCgqTC3IUrAJgBTYFhv++MxmBCKbIZoLkV3iFemqqaZU61OhKiFoT5SwEhV5TYXwRwrimjKrpUB1JI3PykiL7AgC0nGYzBmt0Ni8ZaGtD4wc01GmWdFqKdgsqSIG86gRin53Nv4odGgMoZ1NxeRBE3vGMxmAtF5oc8B+LhRoJTKatMjVtPMSLRbGYzGYnyZ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7" name="Picture 9" descr="http://i2.mirror.co.uk/incoming/article1528697.ece/alternates/s2197/WIld%20Bo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5174" y="1743230"/>
            <a:ext cx="2595239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Jeleń szlachet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1008"/>
            <a:ext cx="2661603" cy="17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1.money.pl/i/a/255/8908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561104" cy="50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" y="548680"/>
            <a:ext cx="910181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4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704975"/>
            <a:ext cx="76866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92818" y="62068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DEER, TICKS AND LYME DISEASE: </a:t>
            </a:r>
            <a:r>
              <a:rPr lang="pl-PL" b="1" dirty="0" err="1" smtClean="0"/>
              <a:t>Deer</a:t>
            </a:r>
            <a:r>
              <a:rPr lang="pl-PL" b="1" dirty="0" smtClean="0"/>
              <a:t> management as a </a:t>
            </a:r>
            <a:r>
              <a:rPr lang="pl-PL" b="1" dirty="0" err="1" smtClean="0"/>
              <a:t>strategy</a:t>
            </a:r>
            <a:r>
              <a:rPr lang="pl-PL" b="1" dirty="0" smtClean="0"/>
              <a:t> of the </a:t>
            </a:r>
            <a:r>
              <a:rPr lang="pl-PL" b="1" dirty="0" err="1" smtClean="0"/>
              <a:t>reduction</a:t>
            </a:r>
            <a:r>
              <a:rPr lang="pl-PL" b="1" dirty="0" smtClean="0"/>
              <a:t> of Lyme </a:t>
            </a:r>
            <a:r>
              <a:rPr lang="pl-PL" b="1" dirty="0" err="1" smtClean="0"/>
              <a:t>disease</a:t>
            </a:r>
            <a:r>
              <a:rPr lang="pl-PL" b="1" dirty="0" smtClean="0"/>
              <a:t> </a:t>
            </a:r>
          </a:p>
          <a:p>
            <a:r>
              <a:rPr lang="pl-PL" dirty="0" smtClean="0"/>
              <a:t>Report of The </a:t>
            </a:r>
            <a:r>
              <a:rPr lang="pl-PL" dirty="0" err="1" smtClean="0"/>
              <a:t>Conecticut</a:t>
            </a:r>
            <a:r>
              <a:rPr lang="pl-PL" dirty="0" smtClean="0"/>
              <a:t> </a:t>
            </a:r>
            <a:r>
              <a:rPr lang="pl-PL" dirty="0" err="1" smtClean="0"/>
              <a:t>Agricultural</a:t>
            </a:r>
            <a:r>
              <a:rPr lang="pl-PL" dirty="0" smtClean="0"/>
              <a:t> Experiment Station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84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304925"/>
            <a:ext cx="75342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194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139952" y="2348880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Codziennie od każdego osobnika jelenia wirginijskiego, jesienią i latem, odpada ok. 50 dorosłych samic kleszczy</a:t>
            </a:r>
          </a:p>
          <a:p>
            <a:endParaRPr lang="pl-PL" dirty="0" smtClean="0"/>
          </a:p>
          <a:p>
            <a:r>
              <a:rPr lang="pl-PL" dirty="0" smtClean="0"/>
              <a:t>Jelenie umożliwiają rozród 50-94% samic kleszczy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42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98677" y="404664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Reduced Abundance of </a:t>
            </a:r>
            <a:r>
              <a:rPr lang="en-US" b="1" i="1" dirty="0" err="1"/>
              <a:t>Ixodes</a:t>
            </a:r>
            <a:r>
              <a:rPr lang="en-US" b="1" i="1" dirty="0"/>
              <a:t> </a:t>
            </a:r>
            <a:r>
              <a:rPr lang="en-US" b="1" i="1" dirty="0" err="1"/>
              <a:t>scapularis</a:t>
            </a:r>
            <a:r>
              <a:rPr lang="en-US" b="1" dirty="0"/>
              <a:t>(</a:t>
            </a:r>
            <a:r>
              <a:rPr lang="en-US" b="1" dirty="0" err="1"/>
              <a:t>Acari</a:t>
            </a:r>
            <a:r>
              <a:rPr lang="en-US" b="1" dirty="0"/>
              <a:t>: </a:t>
            </a:r>
            <a:r>
              <a:rPr lang="en-US" b="1" dirty="0" err="1"/>
              <a:t>Ixodidae</a:t>
            </a:r>
            <a:r>
              <a:rPr lang="en-US" b="1" dirty="0"/>
              <a:t>) and Lyme Disease Risk by Deer </a:t>
            </a:r>
            <a:r>
              <a:rPr lang="en-US" b="1" dirty="0" smtClean="0"/>
              <a:t>Exclusion</a:t>
            </a:r>
            <a:r>
              <a:rPr lang="pl-PL" b="1" dirty="0" smtClean="0"/>
              <a:t> (Daniels i Fish 1993)</a:t>
            </a:r>
            <a:endParaRPr lang="en-US" b="1" dirty="0"/>
          </a:p>
        </p:txBody>
      </p:sp>
      <p:pic>
        <p:nvPicPr>
          <p:cNvPr id="5122" name="Picture 2" descr="High Tensile Deer Fe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0486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979712" y="5661248"/>
            <a:ext cx="18662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www.wildlifeservices.co.uk</a:t>
            </a:r>
            <a:endParaRPr lang="pl-PL" sz="1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11960" y="2204864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- Na okres 25 lat w stanie Nowy Jork ogrodzono powierzchnie 6-100 ha </a:t>
            </a:r>
          </a:p>
          <a:p>
            <a:r>
              <a:rPr lang="pl-PL" dirty="0" smtClean="0"/>
              <a:t>- Zbadano obecność kleszcza </a:t>
            </a:r>
            <a:r>
              <a:rPr lang="pl-PL" i="1" dirty="0" err="1"/>
              <a:t>Ixodes</a:t>
            </a:r>
            <a:r>
              <a:rPr lang="pl-PL" i="1" dirty="0"/>
              <a:t> </a:t>
            </a:r>
            <a:r>
              <a:rPr lang="pl-PL" i="1" dirty="0" err="1" smtClean="0"/>
              <a:t>scapularis</a:t>
            </a:r>
            <a:r>
              <a:rPr lang="pl-PL" dirty="0" smtClean="0"/>
              <a:t> wewnątrz ogrodzeń i poza nimi</a:t>
            </a:r>
          </a:p>
          <a:p>
            <a:r>
              <a:rPr lang="pl-PL" dirty="0" smtClean="0"/>
              <a:t>-Stopień infekcji kleszczy boreliozą był podobny wewnątrz ogrodzeń (20%) i poza nimi (26%)</a:t>
            </a:r>
          </a:p>
          <a:p>
            <a:r>
              <a:rPr lang="pl-PL" dirty="0" smtClean="0"/>
              <a:t>- Zagęszczenie nimf (n/10ha) wewnątrz ogrodzeń (4,6) niższe niż na zewnątrz (27,7)</a:t>
            </a:r>
          </a:p>
          <a:p>
            <a:r>
              <a:rPr lang="pl-PL" dirty="0" smtClean="0"/>
              <a:t>- W przypadku larw wewnątrz – 36,7; na zewnątrz – 354,4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34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304925"/>
            <a:ext cx="75342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3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76864" cy="639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1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501502" cy="37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danspapers.com/wp-content/uploads/2012/01/no-hunting-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66020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64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3" y="188640"/>
            <a:ext cx="7729841" cy="4226388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754300" y="4509120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Przegląd literatury oraz obserwacje terenowe personelu badawczego TNC dostarczają dowodów, że jelenie wirginijskie przy wysokim poziomie liczebności, na jakim się obecnie znajdują w </a:t>
            </a:r>
            <a:r>
              <a:rPr lang="pl-PL" dirty="0" err="1" smtClean="0"/>
              <a:t>płn</a:t>
            </a:r>
            <a:r>
              <a:rPr lang="pl-PL" dirty="0" smtClean="0"/>
              <a:t> części stanu New Jersey, stanowią znaczne zagrożenie ekologiczne dla obszarów przyrodniczych oraz rodzimych zespołów roślin i zwierząt. Oddział TNC w New Jersey wybierze  odpowiednie metody zarządzania populacjami jeleni w tych miejscach, gdzie zgryzanie zostało uznane za zagrożenie dla procesu ochrony.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9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82803" y="407707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Różnica o 8 - 36%; średnio 23%</a:t>
            </a:r>
            <a:endParaRPr lang="pl-PL" sz="2800" dirty="0"/>
          </a:p>
        </p:txBody>
      </p:sp>
      <p:pic>
        <p:nvPicPr>
          <p:cNvPr id="4" name="Picture 2" descr="http://www.pastuchy.pl/Photos/kukurydza-zniszczona-przez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16730" cy="26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051842" y="2395975"/>
            <a:ext cx="1972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http://www.pastuchy.pl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95975"/>
            <a:ext cx="541337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55576" y="602128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Porównanie odszkodowań wypłacanych rolnikom na obwodach zarządzanych i dzierżawionych (RDLP Olsztyn)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00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53" y="980728"/>
            <a:ext cx="577373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99592" y="5013176"/>
            <a:ext cx="660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Procent grodzonych spośród nowo powstałych upraw (2012 r.) w ośmiu nadleśnictwach RDLP Olsztyn (porównywalne warunki i  zag. </a:t>
            </a:r>
            <a:r>
              <a:rPr lang="pl-PL" dirty="0"/>
              <a:t>j</a:t>
            </a:r>
            <a:r>
              <a:rPr lang="pl-PL" dirty="0" smtClean="0"/>
              <a:t>eleni)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8971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588175923"/>
              </p:ext>
            </p:extLst>
          </p:nvPr>
        </p:nvGraphicFramePr>
        <p:xfrm>
          <a:off x="2123728" y="908720"/>
          <a:ext cx="4535805" cy="316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403648" y="4509120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Związek między powierzchnią szkód na polach a sumarycznym pozyskaniem jeleni, saren i dzików w OHZ LP (DGLP)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		           </a:t>
            </a:r>
            <a:r>
              <a:rPr lang="pl-PL" sz="2800" dirty="0" err="1" smtClean="0"/>
              <a:t>R</a:t>
            </a:r>
            <a:r>
              <a:rPr lang="pl-PL" sz="2800" baseline="-25000" dirty="0" err="1" smtClean="0"/>
              <a:t>s</a:t>
            </a:r>
            <a:r>
              <a:rPr lang="pl-PL" sz="2800" dirty="0" smtClean="0"/>
              <a:t> = 0,82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7392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4060984584"/>
              </p:ext>
            </p:extLst>
          </p:nvPr>
        </p:nvGraphicFramePr>
        <p:xfrm>
          <a:off x="1763688" y="692696"/>
          <a:ext cx="6174184" cy="4136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353122" y="4941168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Związek między pozyskaniem dzików (kg) a ceną ich mięsa (zł/kg) – RDLP Olsztyn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			</a:t>
            </a:r>
            <a:r>
              <a:rPr lang="pl-PL" sz="2800" dirty="0" smtClean="0"/>
              <a:t>   R = -0,71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672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4187813646"/>
              </p:ext>
            </p:extLst>
          </p:nvPr>
        </p:nvGraphicFramePr>
        <p:xfrm>
          <a:off x="1619672" y="1412776"/>
          <a:ext cx="56886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11560" y="472514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Powierzchnia szkód (%) wyrządzanych w LP przez poszczególne gatunki zwierząt (DGLP)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15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DZIĘKUJEMY ZA UWAGĘ</a:t>
            </a:r>
            <a:endParaRPr lang="pl-PL" sz="4400" dirty="0"/>
          </a:p>
        </p:txBody>
      </p:sp>
      <p:pic>
        <p:nvPicPr>
          <p:cNvPr id="1026" name="Picture 2" descr="C:\Users\Kuba\AppData\Local\Microsoft\Windows\Temporary Internet Files\Content.Outlook\1LO6EAZB\IMG_3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66"/>
            <a:ext cx="8784976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705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9512" y="282883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Zwierzęta w stanie wolnym są własnością Skarbu Państwa, lecz prawo decydowania o ich życiu ma tylko wąska grupa społeczna, ta, która kultywuje śmiercionośne hobby. </a:t>
            </a:r>
          </a:p>
        </p:txBody>
      </p:sp>
      <p:sp>
        <p:nvSpPr>
          <p:cNvPr id="5" name="Prostokąt 4"/>
          <p:cNvSpPr/>
          <p:nvPr/>
        </p:nvSpPr>
        <p:spPr>
          <a:xfrm>
            <a:off x="179512" y="357301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…dużo karmy = dużo zwierząt do zabicia = dużo pieniędzy = dużo karmy = dużo zwierząt do zabicia…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9512" y="443711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Dokarmianie i praca przy nim są potrzebne myśliwym do miłego znieczulania sumienia i łagodzenia stanów, które budzą się, gdy się zabija, zabija, zabija… Nierzadko z wielkim cierpieniem ofiary, która z przestrzelonym brzuchem ucieka i zalega, aby umrzeć gdzieś w swoim leśnym domu, lecz znowu jest ścigana i gryziona przez psy, słyszy podniesione głosy, widzi sylwetki ścigających ją ludzi i w końcu jest dobijana i haratana kolejnymi kulami. To nie jest rzadkość – to norma.</a:t>
            </a:r>
          </a:p>
        </p:txBody>
      </p:sp>
    </p:spTree>
    <p:extLst>
      <p:ext uri="{BB962C8B-B14F-4D97-AF65-F5344CB8AC3E}">
        <p14:creationId xmlns:p14="http://schemas.microsoft.com/office/powerpoint/2010/main" val="13368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1438"/>
            <a:ext cx="7393087" cy="374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71296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9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5"/>
            <a:ext cx="9143999" cy="681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3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09" t="8100" r="-8109"/>
          <a:stretch/>
        </p:blipFill>
        <p:spPr bwMode="auto">
          <a:xfrm>
            <a:off x="-1908720" y="1124744"/>
            <a:ext cx="16002000" cy="790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7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0" t="19483" r="820" b="-11208"/>
          <a:stretch/>
        </p:blipFill>
        <p:spPr bwMode="auto">
          <a:xfrm>
            <a:off x="-1461382" y="0"/>
            <a:ext cx="14345816" cy="82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63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76470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prstClr val="white"/>
                </a:solidFill>
              </a:rPr>
              <a:t>Effect of increasing numbers of deer on bird populations in </a:t>
            </a:r>
            <a:r>
              <a:rPr lang="en-US" b="1" dirty="0" err="1">
                <a:solidFill>
                  <a:prstClr val="white"/>
                </a:solidFill>
              </a:rPr>
              <a:t>Wytham</a:t>
            </a:r>
            <a:r>
              <a:rPr lang="en-US" b="1" dirty="0">
                <a:solidFill>
                  <a:prstClr val="white"/>
                </a:solidFill>
              </a:rPr>
              <a:t> Woods, central England</a:t>
            </a:r>
            <a:r>
              <a:rPr lang="pl-PL" b="1" dirty="0">
                <a:solidFill>
                  <a:prstClr val="white"/>
                </a:solidFill>
              </a:rPr>
              <a:t> (</a:t>
            </a:r>
            <a:r>
              <a:rPr lang="pl-PL" b="1" dirty="0" err="1">
                <a:solidFill>
                  <a:prstClr val="white"/>
                </a:solidFill>
              </a:rPr>
              <a:t>Perrins</a:t>
            </a:r>
            <a:r>
              <a:rPr lang="pl-PL" b="1" dirty="0">
                <a:solidFill>
                  <a:prstClr val="white"/>
                </a:solidFill>
              </a:rPr>
              <a:t> i </a:t>
            </a:r>
            <a:r>
              <a:rPr lang="pl-PL" b="1" dirty="0" err="1">
                <a:solidFill>
                  <a:prstClr val="white"/>
                </a:solidFill>
              </a:rPr>
              <a:t>Overall</a:t>
            </a:r>
            <a:r>
              <a:rPr lang="pl-PL" b="1" dirty="0">
                <a:solidFill>
                  <a:prstClr val="white"/>
                </a:solidFill>
              </a:rPr>
              <a:t> 2001)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www.ecn.ac.uk/sites/site/terr/wytham/image_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8" y="170080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ike585.files.wordpress.com/2011/07/2011_05_27_9999_123munj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4" y="4748055"/>
            <a:ext cx="1803748" cy="16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174504" y="6051476"/>
            <a:ext cx="1176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prstClr val="white"/>
                </a:solidFill>
              </a:rPr>
              <a:t>www.bbc.co.uk</a:t>
            </a:r>
          </a:p>
        </p:txBody>
      </p:sp>
      <p:sp>
        <p:nvSpPr>
          <p:cNvPr id="4" name="Prostokąt 3"/>
          <p:cNvSpPr/>
          <p:nvPr/>
        </p:nvSpPr>
        <p:spPr>
          <a:xfrm>
            <a:off x="2987824" y="4077072"/>
            <a:ext cx="11361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prstClr val="white"/>
                </a:solidFill>
              </a:rPr>
              <a:t>www.ecn.ac.uk</a:t>
            </a:r>
          </a:p>
        </p:txBody>
      </p:sp>
      <p:pic>
        <p:nvPicPr>
          <p:cNvPr id="3078" name="Picture 6" descr="Fallow deer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35" y="4725144"/>
            <a:ext cx="2192055" cy="16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428843" y="6051477"/>
            <a:ext cx="1278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prstClr val="white"/>
                </a:solidFill>
              </a:rPr>
              <a:t>www.gwct.org.uk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83818" y="1403045"/>
            <a:ext cx="34563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>
                <a:solidFill>
                  <a:prstClr val="white"/>
                </a:solidFill>
              </a:rPr>
              <a:t>Presja jeleniowatych spowodowała znaczne zmiany w roślinności  runa</a:t>
            </a: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prstClr val="white"/>
                </a:solidFill>
              </a:rPr>
              <a:t>Runo i warstwa krzewów (pokrycie jeżyną z 35 do 6%)</a:t>
            </a:r>
          </a:p>
          <a:p>
            <a:pPr marL="285750" indent="-285750">
              <a:buFontTx/>
              <a:buChar char="-"/>
            </a:pPr>
            <a:endParaRPr lang="pl-PL" dirty="0">
              <a:solidFill>
                <a:prstClr val="white"/>
              </a:solidFill>
            </a:endParaRPr>
          </a:p>
          <a:p>
            <a:r>
              <a:rPr lang="pl-PL" u="sng" dirty="0">
                <a:solidFill>
                  <a:prstClr val="white"/>
                </a:solidFill>
              </a:rPr>
              <a:t>W efekcie:</a:t>
            </a:r>
          </a:p>
          <a:p>
            <a:endParaRPr lang="pl-PL" u="sng" dirty="0">
              <a:solidFill>
                <a:prstClr val="white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prstClr val="white"/>
                </a:solidFill>
              </a:rPr>
              <a:t>Nie stwierdzono spadku liczebności ptaków gnieżdżących się w dziuplach</a:t>
            </a: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prstClr val="white"/>
                </a:solidFill>
              </a:rPr>
              <a:t>Nastąpił wyraźny spadek liczebności ptaków gnieżdżących się w warstwie krzewów (kosa, drozda śpiewaka, pokrzywnicy, gila, pokrzewki ogrodowej, pokrzewki czarnołbistej, piecuszka i pierwiosnka)</a:t>
            </a:r>
          </a:p>
        </p:txBody>
      </p:sp>
    </p:spTree>
    <p:extLst>
      <p:ext uri="{BB962C8B-B14F-4D97-AF65-F5344CB8AC3E}">
        <p14:creationId xmlns:p14="http://schemas.microsoft.com/office/powerpoint/2010/main" val="37490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achorowania wg lat w Pols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670802" cy="35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148064" y="285293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Narodowy Instytut </a:t>
            </a:r>
            <a:r>
              <a:rPr lang="pl-PL" dirty="0"/>
              <a:t>Zdrowia Publicznego- </a:t>
            </a:r>
            <a:r>
              <a:rPr lang="pl-PL" dirty="0" smtClean="0"/>
              <a:t>Państwowy Zakład Higieny: I półrocze </a:t>
            </a:r>
            <a:r>
              <a:rPr lang="pl-PL" b="1" dirty="0" smtClean="0"/>
              <a:t>2014 –</a:t>
            </a:r>
            <a:r>
              <a:rPr lang="pl-PL" dirty="0" smtClean="0"/>
              <a:t> </a:t>
            </a:r>
            <a:r>
              <a:rPr lang="pl-PL" b="1" dirty="0" smtClean="0"/>
              <a:t>5,2 tys. </a:t>
            </a:r>
            <a:r>
              <a:rPr lang="pl-PL" dirty="0" smtClean="0"/>
              <a:t>przypadków boreliozy; w I półroczu </a:t>
            </a:r>
            <a:r>
              <a:rPr lang="pl-PL" b="1" dirty="0" smtClean="0"/>
              <a:t>2013 – 4,2 tys.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387736" y="692696"/>
            <a:ext cx="2265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BORELIOZA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64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zecha">
  <a:themeElements>
    <a:clrScheme name="Strzech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zech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562</Words>
  <Application>Microsoft Office PowerPoint</Application>
  <PresentationFormat>Pokaz na ekranie (4:3)</PresentationFormat>
  <Paragraphs>57</Paragraphs>
  <Slides>26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28" baseType="lpstr">
      <vt:lpstr>Motyw pakietu Office</vt:lpstr>
      <vt:lpstr>Strzecha</vt:lpstr>
      <vt:lpstr>Polowanie jako element zarządzania zasobami naturalnymi  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Konsekwencje przyrodnicze, gospodarcze i społeczne wysokich stanów zwierzyny</dc:title>
  <dc:creator>Kuba</dc:creator>
  <cp:lastModifiedBy>Kuba</cp:lastModifiedBy>
  <cp:revision>23</cp:revision>
  <dcterms:created xsi:type="dcterms:W3CDTF">2015-03-12T12:49:43Z</dcterms:created>
  <dcterms:modified xsi:type="dcterms:W3CDTF">2015-09-02T08:48:28Z</dcterms:modified>
</cp:coreProperties>
</file>